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96" r:id="rId4"/>
    <p:sldMasterId id="2147483697" r:id="rId5"/>
    <p:sldMasterId id="2147483698" r:id="rId6"/>
    <p:sldMasterId id="214748369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Lst>
  <p:sldSz cy="5143500" cx="9144000"/>
  <p:notesSz cx="6858000" cy="9144000"/>
  <p:embeddedFontLst>
    <p:embeddedFont>
      <p:font typeface="Roboto"/>
      <p:regular r:id="rId72"/>
      <p:bold r:id="rId73"/>
      <p:italic r:id="rId74"/>
      <p:boldItalic r:id="rId75"/>
    </p:embeddedFont>
    <p:embeddedFont>
      <p:font typeface="Inconsolata"/>
      <p:regular r:id="rId76"/>
      <p:bold r:id="rId77"/>
    </p:embeddedFont>
    <p:embeddedFont>
      <p:font typeface="Helvetica Neue"/>
      <p:regular r:id="rId78"/>
      <p:bold r:id="rId79"/>
      <p:italic r:id="rId80"/>
      <p:boldItalic r:id="rId81"/>
    </p:embeddedFont>
    <p:embeddedFont>
      <p:font typeface="Helvetica Neue Light"/>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2D80403-696B-4897-AD55-E8C665C0F9FD}">
  <a:tblStyle styleId="{F2D80403-696B-4897-AD55-E8C665C0F9F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E368498-963C-4E18-932E-ECAA64A0E874}" styleName="Table_1">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84" Type="http://schemas.openxmlformats.org/officeDocument/2006/relationships/font" Target="fonts/HelveticaNeueLight-italic.fntdata"/><Relationship Id="rId83" Type="http://schemas.openxmlformats.org/officeDocument/2006/relationships/font" Target="fonts/HelveticaNeueLight-bold.fntdata"/><Relationship Id="rId42" Type="http://schemas.openxmlformats.org/officeDocument/2006/relationships/slide" Target="slides/slide34.xml"/><Relationship Id="rId41" Type="http://schemas.openxmlformats.org/officeDocument/2006/relationships/slide" Target="slides/slide33.xml"/><Relationship Id="rId85" Type="http://schemas.openxmlformats.org/officeDocument/2006/relationships/font" Target="fonts/HelveticaNeueLight-boldItalic.fntdata"/><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80" Type="http://schemas.openxmlformats.org/officeDocument/2006/relationships/font" Target="fonts/HelveticaNeue-italic.fntdata"/><Relationship Id="rId82" Type="http://schemas.openxmlformats.org/officeDocument/2006/relationships/font" Target="fonts/HelveticaNeueLight-regular.fntdata"/><Relationship Id="rId81" Type="http://schemas.openxmlformats.org/officeDocument/2006/relationships/font" Target="fonts/HelveticaNeue-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73" Type="http://schemas.openxmlformats.org/officeDocument/2006/relationships/font" Target="fonts/Roboto-bold.fntdata"/><Relationship Id="rId72" Type="http://schemas.openxmlformats.org/officeDocument/2006/relationships/font" Target="fonts/Roboto-regular.fntdata"/><Relationship Id="rId31" Type="http://schemas.openxmlformats.org/officeDocument/2006/relationships/slide" Target="slides/slide23.xml"/><Relationship Id="rId75" Type="http://schemas.openxmlformats.org/officeDocument/2006/relationships/font" Target="fonts/Roboto-boldItalic.fntdata"/><Relationship Id="rId30" Type="http://schemas.openxmlformats.org/officeDocument/2006/relationships/slide" Target="slides/slide22.xml"/><Relationship Id="rId74" Type="http://schemas.openxmlformats.org/officeDocument/2006/relationships/font" Target="fonts/Roboto-italic.fntdata"/><Relationship Id="rId33" Type="http://schemas.openxmlformats.org/officeDocument/2006/relationships/slide" Target="slides/slide25.xml"/><Relationship Id="rId77" Type="http://schemas.openxmlformats.org/officeDocument/2006/relationships/font" Target="fonts/Inconsolata-bold.fntdata"/><Relationship Id="rId32" Type="http://schemas.openxmlformats.org/officeDocument/2006/relationships/slide" Target="slides/slide24.xml"/><Relationship Id="rId76" Type="http://schemas.openxmlformats.org/officeDocument/2006/relationships/font" Target="fonts/Inconsolata-regular.fntdata"/><Relationship Id="rId35" Type="http://schemas.openxmlformats.org/officeDocument/2006/relationships/slide" Target="slides/slide27.xml"/><Relationship Id="rId79" Type="http://schemas.openxmlformats.org/officeDocument/2006/relationships/font" Target="fonts/HelveticaNeue-bold.fntdata"/><Relationship Id="rId34" Type="http://schemas.openxmlformats.org/officeDocument/2006/relationships/slide" Target="slides/slide26.xml"/><Relationship Id="rId78" Type="http://schemas.openxmlformats.org/officeDocument/2006/relationships/font" Target="fonts/HelveticaNeue-regular.fntdata"/><Relationship Id="rId71" Type="http://schemas.openxmlformats.org/officeDocument/2006/relationships/slide" Target="slides/slide63.xml"/><Relationship Id="rId70" Type="http://schemas.openxmlformats.org/officeDocument/2006/relationships/slide" Target="slides/slide62.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slide" Target="slides/slide54.xml"/><Relationship Id="rId61" Type="http://schemas.openxmlformats.org/officeDocument/2006/relationships/slide" Target="slides/slide53.xml"/><Relationship Id="rId20" Type="http://schemas.openxmlformats.org/officeDocument/2006/relationships/slide" Target="slides/slide12.xml"/><Relationship Id="rId64" Type="http://schemas.openxmlformats.org/officeDocument/2006/relationships/slide" Target="slides/slide56.xml"/><Relationship Id="rId63" Type="http://schemas.openxmlformats.org/officeDocument/2006/relationships/slide" Target="slides/slide55.xml"/><Relationship Id="rId22" Type="http://schemas.openxmlformats.org/officeDocument/2006/relationships/slide" Target="slides/slide14.xml"/><Relationship Id="rId66" Type="http://schemas.openxmlformats.org/officeDocument/2006/relationships/slide" Target="slides/slide58.xml"/><Relationship Id="rId21" Type="http://schemas.openxmlformats.org/officeDocument/2006/relationships/slide" Target="slides/slide13.xml"/><Relationship Id="rId65" Type="http://schemas.openxmlformats.org/officeDocument/2006/relationships/slide" Target="slides/slide57.xml"/><Relationship Id="rId24" Type="http://schemas.openxmlformats.org/officeDocument/2006/relationships/slide" Target="slides/slide16.xml"/><Relationship Id="rId68" Type="http://schemas.openxmlformats.org/officeDocument/2006/relationships/slide" Target="slides/slide60.xml"/><Relationship Id="rId23" Type="http://schemas.openxmlformats.org/officeDocument/2006/relationships/slide" Target="slides/slide15.xml"/><Relationship Id="rId67" Type="http://schemas.openxmlformats.org/officeDocument/2006/relationships/slide" Target="slides/slide59.xml"/><Relationship Id="rId60" Type="http://schemas.openxmlformats.org/officeDocument/2006/relationships/slide" Target="slides/slide52.xml"/><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slide" Target="slides/slide61.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11" Type="http://schemas.openxmlformats.org/officeDocument/2006/relationships/slide" Target="slides/slide3.xml"/><Relationship Id="rId55" Type="http://schemas.openxmlformats.org/officeDocument/2006/relationships/slide" Target="slides/slide47.xml"/><Relationship Id="rId10" Type="http://schemas.openxmlformats.org/officeDocument/2006/relationships/slide" Target="slides/slide2.xml"/><Relationship Id="rId54" Type="http://schemas.openxmlformats.org/officeDocument/2006/relationships/slide" Target="slides/slide46.xml"/><Relationship Id="rId13" Type="http://schemas.openxmlformats.org/officeDocument/2006/relationships/slide" Target="slides/slide5.xml"/><Relationship Id="rId57" Type="http://schemas.openxmlformats.org/officeDocument/2006/relationships/slide" Target="slides/slide49.xml"/><Relationship Id="rId12" Type="http://schemas.openxmlformats.org/officeDocument/2006/relationships/slide" Target="slides/slide4.xml"/><Relationship Id="rId56" Type="http://schemas.openxmlformats.org/officeDocument/2006/relationships/slide" Target="slides/slide48.xml"/><Relationship Id="rId15" Type="http://schemas.openxmlformats.org/officeDocument/2006/relationships/slide" Target="slides/slide7.xml"/><Relationship Id="rId59" Type="http://schemas.openxmlformats.org/officeDocument/2006/relationships/slide" Target="slides/slide51.xml"/><Relationship Id="rId14" Type="http://schemas.openxmlformats.org/officeDocument/2006/relationships/slide" Target="slides/slide6.xml"/><Relationship Id="rId58" Type="http://schemas.openxmlformats.org/officeDocument/2006/relationships/slide" Target="slides/slide50.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32da1d9720_0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32da1d9720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1bdf3d0888_2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bdf3d0888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1bdf3d0888_2_11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bdf3d0888_2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1bdf3d0888_2_1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bdf3d0888_2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1bdf3d0888_2_1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bdf3d0888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32da1d9720_0_19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32da1d9720_0_1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324f807547_0_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g324f807547_0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324f807547_0_1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g324f807547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324f807547_0_1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g324f807547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324f807547_0_1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g324f807547_0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324f807547_0_2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324f807547_0_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32da1d9720_0_19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g32da1d9720_0_1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324f807547_0_2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324f807547_0_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324f80754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324f80754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g324f80754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24f80754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324f807547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24f807547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324f807547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324f807547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324f80754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24f80754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 name="Shape 443"/>
        <p:cNvGrpSpPr/>
        <p:nvPr/>
      </p:nvGrpSpPr>
      <p:grpSpPr>
        <a:xfrm>
          <a:off x="0" y="0"/>
          <a:ext cx="0" cy="0"/>
          <a:chOff x="0" y="0"/>
          <a:chExt cx="0" cy="0"/>
        </a:xfrm>
      </p:grpSpPr>
      <p:sp>
        <p:nvSpPr>
          <p:cNvPr id="444" name="Google Shape;444;g324f807547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24f807547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324f80754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24f80754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Google Shape;540;g324f807547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324f807547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324f807547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24f807547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324f807547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324f807547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7" name="Shape 557"/>
        <p:cNvGrpSpPr/>
        <p:nvPr/>
      </p:nvGrpSpPr>
      <p:grpSpPr>
        <a:xfrm>
          <a:off x="0" y="0"/>
          <a:ext cx="0" cy="0"/>
          <a:chOff x="0" y="0"/>
          <a:chExt cx="0" cy="0"/>
        </a:xfrm>
      </p:grpSpPr>
      <p:sp>
        <p:nvSpPr>
          <p:cNvPr id="558" name="Google Shape;558;g324f807547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24f807547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324f807547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24f807547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324f807547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324f807547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324f807547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324f807547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Takeaways: More layers helps (23.7 -&gt; 25.8)</a:t>
            </a:r>
            <a:endParaRPr/>
          </a:p>
          <a:p>
            <a:pPr indent="0" lvl="0" marL="0" rtl="0" algn="l">
              <a:spcBef>
                <a:spcPts val="0"/>
              </a:spcBef>
              <a:spcAft>
                <a:spcPts val="0"/>
              </a:spcAft>
              <a:buNone/>
            </a:pPr>
            <a:r>
              <a:rPr lang="en"/>
              <a:t>Increasing heads helps (1-8 -&gt; 24.9 -&gt; 25.8) but diminishes as heads increases. Imagine heads = dimensions </a:t>
            </a:r>
            <a:endParaRPr/>
          </a:p>
          <a:p>
            <a:pPr indent="0" lvl="0" marL="0" rtl="0" algn="l">
              <a:spcBef>
                <a:spcPts val="0"/>
              </a:spcBef>
              <a:spcAft>
                <a:spcPts val="0"/>
              </a:spcAft>
              <a:buNone/>
            </a:pPr>
            <a:r>
              <a:rPr lang="en"/>
              <a:t>Increasing feed-forward connections helps © last row (26.2) </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324f807547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324f807547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Takeaways: More layers helps (23.7 -&gt; 25.8)</a:t>
            </a:r>
            <a:endParaRPr/>
          </a:p>
          <a:p>
            <a:pPr indent="0" lvl="0" marL="0" rtl="0" algn="l">
              <a:spcBef>
                <a:spcPts val="0"/>
              </a:spcBef>
              <a:spcAft>
                <a:spcPts val="0"/>
              </a:spcAft>
              <a:buNone/>
            </a:pPr>
            <a:r>
              <a:rPr lang="en"/>
              <a:t>Increasing heads helps (1-8 -&gt; 24.9 -&gt; 25.8) but diminishes as heads increases. Imagine heads = dimensions </a:t>
            </a:r>
            <a:endParaRPr/>
          </a:p>
          <a:p>
            <a:pPr indent="0" lvl="0" marL="0" rtl="0" algn="l">
              <a:spcBef>
                <a:spcPts val="0"/>
              </a:spcBef>
              <a:spcAft>
                <a:spcPts val="0"/>
              </a:spcAft>
              <a:buNone/>
            </a:pPr>
            <a:r>
              <a:rPr lang="en"/>
              <a:t>Increasing feed-forward connections helps © last row (26.2) </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324f807547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324f807547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Takeaways: More layers helps (23.7 -&gt; 25.8)</a:t>
            </a:r>
            <a:endParaRPr/>
          </a:p>
          <a:p>
            <a:pPr indent="0" lvl="0" marL="0" rtl="0" algn="l">
              <a:spcBef>
                <a:spcPts val="0"/>
              </a:spcBef>
              <a:spcAft>
                <a:spcPts val="0"/>
              </a:spcAft>
              <a:buNone/>
            </a:pPr>
            <a:r>
              <a:rPr lang="en"/>
              <a:t>Increasing heads helps (1-8 -&gt; 24.9 -&gt; 25.8) but diminishes as heads increases. Imagine heads = dimensions </a:t>
            </a:r>
            <a:endParaRPr/>
          </a:p>
          <a:p>
            <a:pPr indent="0" lvl="0" marL="0" rtl="0" algn="l">
              <a:spcBef>
                <a:spcPts val="0"/>
              </a:spcBef>
              <a:spcAft>
                <a:spcPts val="0"/>
              </a:spcAft>
              <a:buNone/>
            </a:pPr>
            <a:r>
              <a:rPr lang="en"/>
              <a:t>Increasing feed-forward connections helps © last row (26.2)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324f807547_0_32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g324f807547_0_3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g324f807547_0_32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324f807547_0_3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324f807547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324f807547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1bdf3d088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bdf3d08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324f807547_0_33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g324f807547_0_33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324f807547_0_33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g324f807547_0_33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324f807547_0_34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g324f807547_0_3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g324f807547_0_34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g324f807547_0_3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324f807547_0_35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g324f807547_0_3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324f807547_0_35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g324f807547_0_3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324f807547_0_35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g324f807547_0_3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g324f807547_0_36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g324f807547_0_3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2" name="Shape 682"/>
        <p:cNvGrpSpPr/>
        <p:nvPr/>
      </p:nvGrpSpPr>
      <p:grpSpPr>
        <a:xfrm>
          <a:off x="0" y="0"/>
          <a:ext cx="0" cy="0"/>
          <a:chOff x="0" y="0"/>
          <a:chExt cx="0" cy="0"/>
        </a:xfrm>
      </p:grpSpPr>
      <p:sp>
        <p:nvSpPr>
          <p:cNvPr id="683" name="Google Shape;683;g324f807547_0_36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g324f807547_0_3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g324f807547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324f807547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1bdf3d0888_2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bdf3d088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4" name="Shape 694"/>
        <p:cNvGrpSpPr/>
        <p:nvPr/>
      </p:nvGrpSpPr>
      <p:grpSpPr>
        <a:xfrm>
          <a:off x="0" y="0"/>
          <a:ext cx="0" cy="0"/>
          <a:chOff x="0" y="0"/>
          <a:chExt cx="0" cy="0"/>
        </a:xfrm>
      </p:grpSpPr>
      <p:sp>
        <p:nvSpPr>
          <p:cNvPr id="695" name="Google Shape;695;g324f807547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324f807547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324f807547_0_38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g324f807547_0_3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9" name="Shape 709"/>
        <p:cNvGrpSpPr/>
        <p:nvPr/>
      </p:nvGrpSpPr>
      <p:grpSpPr>
        <a:xfrm>
          <a:off x="0" y="0"/>
          <a:ext cx="0" cy="0"/>
          <a:chOff x="0" y="0"/>
          <a:chExt cx="0" cy="0"/>
        </a:xfrm>
      </p:grpSpPr>
      <p:sp>
        <p:nvSpPr>
          <p:cNvPr id="710" name="Google Shape;710;g324f807547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324f807547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5" name="Shape 715"/>
        <p:cNvGrpSpPr/>
        <p:nvPr/>
      </p:nvGrpSpPr>
      <p:grpSpPr>
        <a:xfrm>
          <a:off x="0" y="0"/>
          <a:ext cx="0" cy="0"/>
          <a:chOff x="0" y="0"/>
          <a:chExt cx="0" cy="0"/>
        </a:xfrm>
      </p:grpSpPr>
      <p:sp>
        <p:nvSpPr>
          <p:cNvPr id="716" name="Google Shape;716;g324f807547_0_39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g324f807547_0_3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324f807547_0_40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324f807547_0_4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324f807547_0_501: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29" name="Google Shape;729;g324f807547_0_5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3" name="Shape 733"/>
        <p:cNvGrpSpPr/>
        <p:nvPr/>
      </p:nvGrpSpPr>
      <p:grpSpPr>
        <a:xfrm>
          <a:off x="0" y="0"/>
          <a:ext cx="0" cy="0"/>
          <a:chOff x="0" y="0"/>
          <a:chExt cx="0" cy="0"/>
        </a:xfrm>
      </p:grpSpPr>
      <p:sp>
        <p:nvSpPr>
          <p:cNvPr id="734" name="Google Shape;734;g324f807547_0_50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35" name="Google Shape;735;g324f807547_0_5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324f807547_0_512: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40" name="Google Shape;740;g324f807547_0_5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g324f807547_0_516: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45" name="Google Shape;745;g324f807547_0_5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324f807547_0_520: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50" name="Google Shape;750;g324f807547_0_5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1bdf3d0888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bdf3d088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324f807547_0_524: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55" name="Google Shape;755;g324f807547_0_52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g324f807547_0_528:notes"/>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25000"/>
              </a:lnSpc>
              <a:spcBef>
                <a:spcPts val="0"/>
              </a:spcBef>
              <a:spcAft>
                <a:spcPts val="0"/>
              </a:spcAft>
              <a:buFont typeface="Arial"/>
              <a:buNone/>
            </a:pPr>
            <a:r>
              <a:t/>
            </a:r>
            <a:endParaRPr b="0" i="0" sz="1800" u="none" cap="none" strike="noStrike"/>
          </a:p>
        </p:txBody>
      </p:sp>
      <p:sp>
        <p:nvSpPr>
          <p:cNvPr id="760" name="Google Shape;760;g324f807547_0_5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32da1d9720_0_41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g32da1d9720_0_4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32da1d9720_0_42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g32da1d9720_0_4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1bdf3d0888_2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bdf3d0888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1bdf3d0888_2_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bdf3d0888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1bdf3d0888_2_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bdf3d0888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itle">
  <p:cSld name="TITLE">
    <p:spTree>
      <p:nvGrpSpPr>
        <p:cNvPr id="67" name="Shape 67"/>
        <p:cNvGrpSpPr/>
        <p:nvPr/>
      </p:nvGrpSpPr>
      <p:grpSpPr>
        <a:xfrm>
          <a:off x="0" y="0"/>
          <a:ext cx="0" cy="0"/>
          <a:chOff x="0" y="0"/>
          <a:chExt cx="0" cy="0"/>
        </a:xfrm>
      </p:grpSpPr>
      <p:sp>
        <p:nvSpPr>
          <p:cNvPr id="68" name="Google Shape;68;p14"/>
          <p:cNvSpPr txBox="1"/>
          <p:nvPr>
            <p:ph type="title"/>
          </p:nvPr>
        </p:nvSpPr>
        <p:spPr>
          <a:xfrm>
            <a:off x="892969" y="863947"/>
            <a:ext cx="7358100" cy="1741200"/>
          </a:xfrm>
          <a:prstGeom prst="rect">
            <a:avLst/>
          </a:prstGeom>
          <a:noFill/>
          <a:ln>
            <a:noFill/>
          </a:ln>
        </p:spPr>
        <p:txBody>
          <a:bodyPr anchorCtr="0" anchor="b"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69" name="Google Shape;69;p14"/>
          <p:cNvSpPr txBox="1"/>
          <p:nvPr>
            <p:ph idx="1" type="body"/>
          </p:nvPr>
        </p:nvSpPr>
        <p:spPr>
          <a:xfrm>
            <a:off x="892969" y="2652117"/>
            <a:ext cx="7358100" cy="596100"/>
          </a:xfrm>
          <a:prstGeom prst="rect">
            <a:avLst/>
          </a:prstGeom>
          <a:noFill/>
          <a:ln>
            <a:noFill/>
          </a:ln>
        </p:spPr>
        <p:txBody>
          <a:bodyPr anchorCtr="0" anchor="t" bIns="58925" lIns="58925" spcFirstLastPara="1" rIns="58925" wrap="square" tIns="58925"/>
          <a:lstStyle>
            <a:lvl1pPr indent="-228600" lvl="0" marL="4572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70" name="Google Shape;70;p14"/>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type="tx">
  <p:cSld name="TITLE_AND_BODY">
    <p:spTree>
      <p:nvGrpSpPr>
        <p:cNvPr id="71" name="Shape 71"/>
        <p:cNvGrpSpPr/>
        <p:nvPr/>
      </p:nvGrpSpPr>
      <p:grpSpPr>
        <a:xfrm>
          <a:off x="0" y="0"/>
          <a:ext cx="0" cy="0"/>
          <a:chOff x="0" y="0"/>
          <a:chExt cx="0" cy="0"/>
        </a:xfrm>
      </p:grpSpPr>
      <p:sp>
        <p:nvSpPr>
          <p:cNvPr id="72" name="Google Shape;72;p15"/>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73" name="Google Shape;73;p15"/>
          <p:cNvSpPr txBox="1"/>
          <p:nvPr>
            <p:ph idx="1" type="body"/>
          </p:nvPr>
        </p:nvSpPr>
        <p:spPr>
          <a:xfrm>
            <a:off x="669727" y="1372939"/>
            <a:ext cx="7804500" cy="3315000"/>
          </a:xfrm>
          <a:prstGeom prst="rect">
            <a:avLst/>
          </a:prstGeom>
          <a:noFill/>
          <a:ln>
            <a:noFill/>
          </a:ln>
        </p:spPr>
        <p:txBody>
          <a:bodyPr anchorCtr="0" anchor="ctr" bIns="58925" lIns="58925" spcFirstLastPara="1" rIns="58925" wrap="square" tIns="58925"/>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74" name="Google Shape;74;p15"/>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p:cSld name="Photo - Horizontal">
    <p:spTree>
      <p:nvGrpSpPr>
        <p:cNvPr id="75" name="Shape 75"/>
        <p:cNvGrpSpPr/>
        <p:nvPr/>
      </p:nvGrpSpPr>
      <p:grpSpPr>
        <a:xfrm>
          <a:off x="0" y="0"/>
          <a:ext cx="0" cy="0"/>
          <a:chOff x="0" y="0"/>
          <a:chExt cx="0" cy="0"/>
        </a:xfrm>
      </p:grpSpPr>
      <p:sp>
        <p:nvSpPr>
          <p:cNvPr id="76" name="Google Shape;76;p16"/>
          <p:cNvSpPr/>
          <p:nvPr>
            <p:ph idx="2" type="pic"/>
          </p:nvPr>
        </p:nvSpPr>
        <p:spPr>
          <a:xfrm>
            <a:off x="1129605" y="334863"/>
            <a:ext cx="6876000" cy="31209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77" name="Google Shape;77;p16"/>
          <p:cNvSpPr txBox="1"/>
          <p:nvPr>
            <p:ph type="title"/>
          </p:nvPr>
        </p:nvSpPr>
        <p:spPr>
          <a:xfrm>
            <a:off x="892969" y="3542854"/>
            <a:ext cx="7358100" cy="750000"/>
          </a:xfrm>
          <a:prstGeom prst="rect">
            <a:avLst/>
          </a:prstGeom>
          <a:noFill/>
          <a:ln>
            <a:noFill/>
          </a:ln>
        </p:spPr>
        <p:txBody>
          <a:bodyPr anchorCtr="0" anchor="b"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78" name="Google Shape;78;p16"/>
          <p:cNvSpPr txBox="1"/>
          <p:nvPr>
            <p:ph idx="1" type="body"/>
          </p:nvPr>
        </p:nvSpPr>
        <p:spPr>
          <a:xfrm>
            <a:off x="892969" y="4319736"/>
            <a:ext cx="7358100" cy="596100"/>
          </a:xfrm>
          <a:prstGeom prst="rect">
            <a:avLst/>
          </a:prstGeom>
          <a:noFill/>
          <a:ln>
            <a:noFill/>
          </a:ln>
        </p:spPr>
        <p:txBody>
          <a:bodyPr anchorCtr="0" anchor="t" bIns="58925" lIns="58925" spcFirstLastPara="1" rIns="58925" wrap="square" tIns="58925"/>
          <a:lstStyle>
            <a:lvl1pPr indent="-228600" lvl="0" marL="4572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79" name="Google Shape;79;p16"/>
          <p:cNvSpPr txBox="1"/>
          <p:nvPr>
            <p:ph idx="12" type="sldNum"/>
          </p:nvPr>
        </p:nvSpPr>
        <p:spPr>
          <a:xfrm>
            <a:off x="4437983" y="4875609"/>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p:cSld name="Title - Center">
    <p:spTree>
      <p:nvGrpSpPr>
        <p:cNvPr id="80" name="Shape 80"/>
        <p:cNvGrpSpPr/>
        <p:nvPr/>
      </p:nvGrpSpPr>
      <p:grpSpPr>
        <a:xfrm>
          <a:off x="0" y="0"/>
          <a:ext cx="0" cy="0"/>
          <a:chOff x="0" y="0"/>
          <a:chExt cx="0" cy="0"/>
        </a:xfrm>
      </p:grpSpPr>
      <p:sp>
        <p:nvSpPr>
          <p:cNvPr id="81" name="Google Shape;81;p17"/>
          <p:cNvSpPr txBox="1"/>
          <p:nvPr>
            <p:ph type="title"/>
          </p:nvPr>
        </p:nvSpPr>
        <p:spPr>
          <a:xfrm>
            <a:off x="892969" y="1701105"/>
            <a:ext cx="7358100" cy="1741200"/>
          </a:xfrm>
          <a:prstGeom prst="rect">
            <a:avLst/>
          </a:prstGeom>
          <a:noFill/>
          <a:ln>
            <a:noFill/>
          </a:ln>
        </p:spPr>
        <p:txBody>
          <a:bodyPr anchorCtr="0" anchor="ctr"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82" name="Google Shape;82;p17"/>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p:cSld name="Photo - Vertical">
    <p:spTree>
      <p:nvGrpSpPr>
        <p:cNvPr id="83" name="Shape 83"/>
        <p:cNvGrpSpPr/>
        <p:nvPr/>
      </p:nvGrpSpPr>
      <p:grpSpPr>
        <a:xfrm>
          <a:off x="0" y="0"/>
          <a:ext cx="0" cy="0"/>
          <a:chOff x="0" y="0"/>
          <a:chExt cx="0" cy="0"/>
        </a:xfrm>
      </p:grpSpPr>
      <p:sp>
        <p:nvSpPr>
          <p:cNvPr id="84" name="Google Shape;84;p18"/>
          <p:cNvSpPr/>
          <p:nvPr>
            <p:ph idx="2" type="pic"/>
          </p:nvPr>
        </p:nvSpPr>
        <p:spPr>
          <a:xfrm>
            <a:off x="4723805" y="334863"/>
            <a:ext cx="3750600" cy="43398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85" name="Google Shape;85;p18"/>
          <p:cNvSpPr txBox="1"/>
          <p:nvPr>
            <p:ph type="title"/>
          </p:nvPr>
        </p:nvSpPr>
        <p:spPr>
          <a:xfrm>
            <a:off x="669727" y="334863"/>
            <a:ext cx="3750600" cy="2103000"/>
          </a:xfrm>
          <a:prstGeom prst="rect">
            <a:avLst/>
          </a:prstGeom>
          <a:noFill/>
          <a:ln>
            <a:noFill/>
          </a:ln>
        </p:spPr>
        <p:txBody>
          <a:bodyPr anchorCtr="0" anchor="b"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39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86" name="Google Shape;86;p18"/>
          <p:cNvSpPr txBox="1"/>
          <p:nvPr>
            <p:ph idx="1" type="body"/>
          </p:nvPr>
        </p:nvSpPr>
        <p:spPr>
          <a:xfrm>
            <a:off x="669727" y="2511475"/>
            <a:ext cx="3750600" cy="2163300"/>
          </a:xfrm>
          <a:prstGeom prst="rect">
            <a:avLst/>
          </a:prstGeom>
          <a:noFill/>
          <a:ln>
            <a:noFill/>
          </a:ln>
        </p:spPr>
        <p:txBody>
          <a:bodyPr anchorCtr="0" anchor="t" bIns="58925" lIns="58925" spcFirstLastPara="1" rIns="58925" wrap="square" tIns="58925"/>
          <a:lstStyle>
            <a:lvl1pPr indent="-228600" lvl="0" marL="4572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1pPr>
            <a:lvl2pPr indent="-228600" lvl="1" marL="9144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2pPr>
            <a:lvl3pPr indent="-228600" lvl="2" marL="13716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3pPr>
            <a:lvl4pPr indent="-228600" lvl="3" marL="18288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4pPr>
            <a:lvl5pPr indent="-228600" lvl="4" marL="2286000" marR="0" rtl="0" algn="ctr">
              <a:lnSpc>
                <a:spcPct val="100000"/>
              </a:lnSpc>
              <a:spcBef>
                <a:spcPts val="0"/>
              </a:spcBef>
              <a:spcAft>
                <a:spcPts val="0"/>
              </a:spcAft>
              <a:buClr>
                <a:srgbClr val="000000"/>
              </a:buClr>
              <a:buSzPts val="1700"/>
              <a:buFont typeface="Helvetica Neue Light"/>
              <a:buNone/>
              <a:defRPr b="0" i="0" sz="21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87" name="Google Shape;87;p18"/>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88" name="Shape 88"/>
        <p:cNvGrpSpPr/>
        <p:nvPr/>
      </p:nvGrpSpPr>
      <p:grpSpPr>
        <a:xfrm>
          <a:off x="0" y="0"/>
          <a:ext cx="0" cy="0"/>
          <a:chOff x="0" y="0"/>
          <a:chExt cx="0" cy="0"/>
        </a:xfrm>
      </p:grpSpPr>
      <p:sp>
        <p:nvSpPr>
          <p:cNvPr id="89" name="Google Shape;89;p19"/>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90" name="Google Shape;90;p19"/>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spTree>
      <p:nvGrpSpPr>
        <p:cNvPr id="91" name="Shape 91"/>
        <p:cNvGrpSpPr/>
        <p:nvPr/>
      </p:nvGrpSpPr>
      <p:grpSpPr>
        <a:xfrm>
          <a:off x="0" y="0"/>
          <a:ext cx="0" cy="0"/>
          <a:chOff x="0" y="0"/>
          <a:chExt cx="0" cy="0"/>
        </a:xfrm>
      </p:grpSpPr>
      <p:sp>
        <p:nvSpPr>
          <p:cNvPr id="92" name="Google Shape;92;p20"/>
          <p:cNvSpPr/>
          <p:nvPr>
            <p:ph idx="2" type="pic"/>
          </p:nvPr>
        </p:nvSpPr>
        <p:spPr>
          <a:xfrm>
            <a:off x="4723805" y="1372939"/>
            <a:ext cx="3750600" cy="33150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93" name="Google Shape;93;p20"/>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94" name="Google Shape;94;p20"/>
          <p:cNvSpPr txBox="1"/>
          <p:nvPr>
            <p:ph idx="1" type="body"/>
          </p:nvPr>
        </p:nvSpPr>
        <p:spPr>
          <a:xfrm>
            <a:off x="669727" y="1372939"/>
            <a:ext cx="3750600" cy="3315000"/>
          </a:xfrm>
          <a:prstGeom prst="rect">
            <a:avLst/>
          </a:prstGeom>
          <a:noFill/>
          <a:ln>
            <a:noFill/>
          </a:ln>
        </p:spPr>
        <p:txBody>
          <a:bodyPr anchorCtr="0" anchor="ctr" bIns="58925" lIns="58925" spcFirstLastPara="1" rIns="58925" wrap="square" tIns="58925"/>
          <a:lstStyle>
            <a:lvl1pPr indent="-317500" lvl="0" marL="4572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1pPr>
            <a:lvl2pPr indent="-317500" lvl="1" marL="9144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2pPr>
            <a:lvl3pPr indent="-317500" lvl="2" marL="13716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3pPr>
            <a:lvl4pPr indent="-317500" lvl="3" marL="18288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4pPr>
            <a:lvl5pPr indent="-317500" lvl="4" marL="2286000" marR="0" rtl="0" algn="l">
              <a:lnSpc>
                <a:spcPct val="100000"/>
              </a:lnSpc>
              <a:spcBef>
                <a:spcPts val="2100"/>
              </a:spcBef>
              <a:spcAft>
                <a:spcPts val="0"/>
              </a:spcAft>
              <a:buClr>
                <a:srgbClr val="000000"/>
              </a:buClr>
              <a:buSzPts val="1400"/>
              <a:buFont typeface="Helvetica Neue Light"/>
              <a:buChar char="•"/>
              <a:defRPr b="0" i="0" sz="18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95" name="Google Shape;95;p20"/>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96" name="Shape 96"/>
        <p:cNvGrpSpPr/>
        <p:nvPr/>
      </p:nvGrpSpPr>
      <p:grpSpPr>
        <a:xfrm>
          <a:off x="0" y="0"/>
          <a:ext cx="0" cy="0"/>
          <a:chOff x="0" y="0"/>
          <a:chExt cx="0" cy="0"/>
        </a:xfrm>
      </p:grpSpPr>
      <p:sp>
        <p:nvSpPr>
          <p:cNvPr id="97" name="Google Shape;97;p21"/>
          <p:cNvSpPr txBox="1"/>
          <p:nvPr>
            <p:ph idx="1" type="body"/>
          </p:nvPr>
        </p:nvSpPr>
        <p:spPr>
          <a:xfrm>
            <a:off x="669727" y="669727"/>
            <a:ext cx="7804500" cy="3804000"/>
          </a:xfrm>
          <a:prstGeom prst="rect">
            <a:avLst/>
          </a:prstGeom>
          <a:noFill/>
          <a:ln>
            <a:noFill/>
          </a:ln>
        </p:spPr>
        <p:txBody>
          <a:bodyPr anchorCtr="0" anchor="ctr" bIns="58925" lIns="58925" spcFirstLastPara="1" rIns="58925" wrap="square" tIns="58925"/>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98" name="Google Shape;98;p21"/>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99" name="Shape 99"/>
        <p:cNvGrpSpPr/>
        <p:nvPr/>
      </p:nvGrpSpPr>
      <p:grpSpPr>
        <a:xfrm>
          <a:off x="0" y="0"/>
          <a:ext cx="0" cy="0"/>
          <a:chOff x="0" y="0"/>
          <a:chExt cx="0" cy="0"/>
        </a:xfrm>
      </p:grpSpPr>
      <p:sp>
        <p:nvSpPr>
          <p:cNvPr id="100" name="Google Shape;100;p22"/>
          <p:cNvSpPr/>
          <p:nvPr>
            <p:ph idx="2" type="pic"/>
          </p:nvPr>
        </p:nvSpPr>
        <p:spPr>
          <a:xfrm>
            <a:off x="4723805" y="2685604"/>
            <a:ext cx="3750600" cy="19890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1" name="Google Shape;101;p22"/>
          <p:cNvSpPr/>
          <p:nvPr>
            <p:ph idx="3" type="pic"/>
          </p:nvPr>
        </p:nvSpPr>
        <p:spPr>
          <a:xfrm>
            <a:off x="4728177" y="468809"/>
            <a:ext cx="3750600" cy="19890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2" name="Google Shape;102;p22"/>
          <p:cNvSpPr/>
          <p:nvPr>
            <p:ph idx="4" type="pic"/>
          </p:nvPr>
        </p:nvSpPr>
        <p:spPr>
          <a:xfrm>
            <a:off x="669727" y="468809"/>
            <a:ext cx="3750600" cy="42060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3" name="Google Shape;103;p22"/>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104" name="Shape 104"/>
        <p:cNvGrpSpPr/>
        <p:nvPr/>
      </p:nvGrpSpPr>
      <p:grpSpPr>
        <a:xfrm>
          <a:off x="0" y="0"/>
          <a:ext cx="0" cy="0"/>
          <a:chOff x="0" y="0"/>
          <a:chExt cx="0" cy="0"/>
        </a:xfrm>
      </p:grpSpPr>
      <p:sp>
        <p:nvSpPr>
          <p:cNvPr id="105" name="Google Shape;105;p23"/>
          <p:cNvSpPr txBox="1"/>
          <p:nvPr>
            <p:ph idx="1" type="body"/>
          </p:nvPr>
        </p:nvSpPr>
        <p:spPr>
          <a:xfrm>
            <a:off x="892969" y="3355330"/>
            <a:ext cx="7358100" cy="247800"/>
          </a:xfrm>
          <a:prstGeom prst="rect">
            <a:avLst/>
          </a:prstGeom>
          <a:noFill/>
          <a:ln>
            <a:noFill/>
          </a:ln>
        </p:spPr>
        <p:txBody>
          <a:bodyPr anchorCtr="0" anchor="t" bIns="58925" lIns="58925" spcFirstLastPara="1" rIns="58925" wrap="square" tIns="58925"/>
          <a:lstStyle>
            <a:lvl1pPr indent="-228600" lvl="0" marL="457200" marR="0" rtl="0" algn="ctr">
              <a:lnSpc>
                <a:spcPct val="100000"/>
              </a:lnSpc>
              <a:spcBef>
                <a:spcPts val="0"/>
              </a:spcBef>
              <a:spcAft>
                <a:spcPts val="0"/>
              </a:spcAft>
              <a:buClr>
                <a:srgbClr val="000000"/>
              </a:buClr>
              <a:buSzPts val="1700"/>
              <a:buFont typeface="Helvetica Neue"/>
              <a:buNone/>
              <a:defRPr b="0" i="0" sz="1500" u="none" cap="none" strike="noStrike">
                <a:solidFill>
                  <a:srgbClr val="000000"/>
                </a:solidFill>
                <a:latin typeface="Helvetica Neue"/>
                <a:ea typeface="Helvetica Neue"/>
                <a:cs typeface="Helvetica Neue"/>
                <a:sym typeface="Helvetica Neue"/>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6" name="Google Shape;106;p23"/>
          <p:cNvSpPr txBox="1"/>
          <p:nvPr>
            <p:ph idx="2" type="body"/>
          </p:nvPr>
        </p:nvSpPr>
        <p:spPr>
          <a:xfrm>
            <a:off x="892969" y="2250281"/>
            <a:ext cx="7358100" cy="361800"/>
          </a:xfrm>
          <a:prstGeom prst="rect">
            <a:avLst/>
          </a:prstGeom>
          <a:noFill/>
          <a:ln>
            <a:noFill/>
          </a:ln>
        </p:spPr>
        <p:txBody>
          <a:bodyPr anchorCtr="0" anchor="ctr" bIns="58925" lIns="58925" spcFirstLastPara="1" rIns="58925" wrap="square" tIns="58925"/>
          <a:lstStyle>
            <a:lvl1pPr indent="-228600" lvl="0" marL="457200" marR="0" rtl="0" algn="ctr">
              <a:lnSpc>
                <a:spcPct val="100000"/>
              </a:lnSpc>
              <a:spcBef>
                <a:spcPts val="0"/>
              </a:spcBef>
              <a:spcAft>
                <a:spcPts val="0"/>
              </a:spcAft>
              <a:buClr>
                <a:srgbClr val="000000"/>
              </a:buClr>
              <a:buSzPts val="1700"/>
              <a:buFont typeface="Helvetica Neue Light"/>
              <a:buNone/>
              <a:defRPr b="0" i="0" sz="24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07" name="Google Shape;107;p23"/>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p:cSld name="Photo">
    <p:spTree>
      <p:nvGrpSpPr>
        <p:cNvPr id="108" name="Shape 108"/>
        <p:cNvGrpSpPr/>
        <p:nvPr/>
      </p:nvGrpSpPr>
      <p:grpSpPr>
        <a:xfrm>
          <a:off x="0" y="0"/>
          <a:ext cx="0" cy="0"/>
          <a:chOff x="0" y="0"/>
          <a:chExt cx="0" cy="0"/>
        </a:xfrm>
      </p:grpSpPr>
      <p:sp>
        <p:nvSpPr>
          <p:cNvPr id="109" name="Google Shape;109;p24"/>
          <p:cNvSpPr/>
          <p:nvPr>
            <p:ph idx="2" type="pic"/>
          </p:nvPr>
        </p:nvSpPr>
        <p:spPr>
          <a:xfrm>
            <a:off x="0" y="0"/>
            <a:ext cx="9144000" cy="5143500"/>
          </a:xfrm>
          <a:prstGeom prst="rect">
            <a:avLst/>
          </a:prstGeom>
          <a:noFill/>
          <a:ln>
            <a:noFill/>
          </a:ln>
        </p:spPr>
        <p:txBody>
          <a:bodyPr anchorCtr="0" anchor="t" bIns="58925" lIns="58925" spcFirstLastPara="1" rIns="58925" wrap="square" tIns="58925"/>
          <a:lstStyle>
            <a:lvl1pPr indent="-285750" lvl="0" marL="292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285750" lvl="1" marL="571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285750" lvl="2" marL="863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285750" lvl="3" marL="1143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285750" lvl="4" marL="1435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285750" lvl="5" marL="17145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285750" lvl="6" marL="2006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273050" lvl="7"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285750" lvl="8" marL="25781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110" name="Google Shape;110;p24"/>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11" name="Shape 111"/>
        <p:cNvGrpSpPr/>
        <p:nvPr/>
      </p:nvGrpSpPr>
      <p:grpSpPr>
        <a:xfrm>
          <a:off x="0" y="0"/>
          <a:ext cx="0" cy="0"/>
          <a:chOff x="0" y="0"/>
          <a:chExt cx="0" cy="0"/>
        </a:xfrm>
      </p:grpSpPr>
      <p:sp>
        <p:nvSpPr>
          <p:cNvPr id="112" name="Google Shape;112;p25"/>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7" name="Shape 117"/>
        <p:cNvGrpSpPr/>
        <p:nvPr/>
      </p:nvGrpSpPr>
      <p:grpSpPr>
        <a:xfrm>
          <a:off x="0" y="0"/>
          <a:ext cx="0" cy="0"/>
          <a:chOff x="0" y="0"/>
          <a:chExt cx="0" cy="0"/>
        </a:xfrm>
      </p:grpSpPr>
      <p:sp>
        <p:nvSpPr>
          <p:cNvPr id="118" name="Google Shape;118;p27"/>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9" name="Google Shape;119;p27"/>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0" name="Google Shape;120;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21" name="Shape 121"/>
        <p:cNvGrpSpPr/>
        <p:nvPr/>
      </p:nvGrpSpPr>
      <p:grpSpPr>
        <a:xfrm>
          <a:off x="0" y="0"/>
          <a:ext cx="0" cy="0"/>
          <a:chOff x="0" y="0"/>
          <a:chExt cx="0" cy="0"/>
        </a:xfrm>
      </p:grpSpPr>
      <p:sp>
        <p:nvSpPr>
          <p:cNvPr id="122" name="Google Shape;122;p28"/>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3" name="Google Shape;123;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24" name="Shape 124"/>
        <p:cNvGrpSpPr/>
        <p:nvPr/>
      </p:nvGrpSpPr>
      <p:grpSpPr>
        <a:xfrm>
          <a:off x="0" y="0"/>
          <a:ext cx="0" cy="0"/>
          <a:chOff x="0" y="0"/>
          <a:chExt cx="0" cy="0"/>
        </a:xfrm>
      </p:grpSpPr>
      <p:sp>
        <p:nvSpPr>
          <p:cNvPr id="125" name="Google Shape;125;p29"/>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6" name="Google Shape;126;p29"/>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7" name="Google Shape;127;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28" name="Shape 128"/>
        <p:cNvGrpSpPr/>
        <p:nvPr/>
      </p:nvGrpSpPr>
      <p:grpSpPr>
        <a:xfrm>
          <a:off x="0" y="0"/>
          <a:ext cx="0" cy="0"/>
          <a:chOff x="0" y="0"/>
          <a:chExt cx="0" cy="0"/>
        </a:xfrm>
      </p:grpSpPr>
      <p:sp>
        <p:nvSpPr>
          <p:cNvPr id="129" name="Google Shape;129;p30"/>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0" name="Google Shape;130;p30"/>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1" name="Google Shape;131;p30"/>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2" name="Google Shape;132;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33" name="Shape 133"/>
        <p:cNvGrpSpPr/>
        <p:nvPr/>
      </p:nvGrpSpPr>
      <p:grpSpPr>
        <a:xfrm>
          <a:off x="0" y="0"/>
          <a:ext cx="0" cy="0"/>
          <a:chOff x="0" y="0"/>
          <a:chExt cx="0" cy="0"/>
        </a:xfrm>
      </p:grpSpPr>
      <p:sp>
        <p:nvSpPr>
          <p:cNvPr id="134" name="Google Shape;134;p3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5" name="Google Shape;135;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36" name="Shape 136"/>
        <p:cNvGrpSpPr/>
        <p:nvPr/>
      </p:nvGrpSpPr>
      <p:grpSpPr>
        <a:xfrm>
          <a:off x="0" y="0"/>
          <a:ext cx="0" cy="0"/>
          <a:chOff x="0" y="0"/>
          <a:chExt cx="0" cy="0"/>
        </a:xfrm>
      </p:grpSpPr>
      <p:sp>
        <p:nvSpPr>
          <p:cNvPr id="137" name="Google Shape;137;p32"/>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8" name="Google Shape;138;p32"/>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39" name="Google Shape;139;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40" name="Shape 140"/>
        <p:cNvGrpSpPr/>
        <p:nvPr/>
      </p:nvGrpSpPr>
      <p:grpSpPr>
        <a:xfrm>
          <a:off x="0" y="0"/>
          <a:ext cx="0" cy="0"/>
          <a:chOff x="0" y="0"/>
          <a:chExt cx="0" cy="0"/>
        </a:xfrm>
      </p:grpSpPr>
      <p:sp>
        <p:nvSpPr>
          <p:cNvPr id="141" name="Google Shape;141;p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42" name="Google Shape;142;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43" name="Shape 143"/>
        <p:cNvGrpSpPr/>
        <p:nvPr/>
      </p:nvGrpSpPr>
      <p:grpSpPr>
        <a:xfrm>
          <a:off x="0" y="0"/>
          <a:ext cx="0" cy="0"/>
          <a:chOff x="0" y="0"/>
          <a:chExt cx="0" cy="0"/>
        </a:xfrm>
      </p:grpSpPr>
      <p:sp>
        <p:nvSpPr>
          <p:cNvPr id="144" name="Google Shape;144;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34"/>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46" name="Google Shape;146;p34"/>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7" name="Google Shape;147;p34"/>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48" name="Google Shape;148;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49" name="Shape 149"/>
        <p:cNvGrpSpPr/>
        <p:nvPr/>
      </p:nvGrpSpPr>
      <p:grpSpPr>
        <a:xfrm>
          <a:off x="0" y="0"/>
          <a:ext cx="0" cy="0"/>
          <a:chOff x="0" y="0"/>
          <a:chExt cx="0" cy="0"/>
        </a:xfrm>
      </p:grpSpPr>
      <p:sp>
        <p:nvSpPr>
          <p:cNvPr id="150" name="Google Shape;150;p35"/>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1800"/>
              <a:buNone/>
              <a:defRPr/>
            </a:lvl1pPr>
          </a:lstStyle>
          <a:p/>
        </p:txBody>
      </p:sp>
      <p:sp>
        <p:nvSpPr>
          <p:cNvPr id="151" name="Google Shape;151;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52" name="Shape 152"/>
        <p:cNvGrpSpPr/>
        <p:nvPr/>
      </p:nvGrpSpPr>
      <p:grpSpPr>
        <a:xfrm>
          <a:off x="0" y="0"/>
          <a:ext cx="0" cy="0"/>
          <a:chOff x="0" y="0"/>
          <a:chExt cx="0" cy="0"/>
        </a:xfrm>
      </p:grpSpPr>
      <p:sp>
        <p:nvSpPr>
          <p:cNvPr id="153" name="Google Shape;153;p3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54" name="Google Shape;154;p3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55" name="Google Shape;155;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6" name="Shape 156"/>
        <p:cNvGrpSpPr/>
        <p:nvPr/>
      </p:nvGrpSpPr>
      <p:grpSpPr>
        <a:xfrm>
          <a:off x="0" y="0"/>
          <a:ext cx="0" cy="0"/>
          <a:chOff x="0" y="0"/>
          <a:chExt cx="0" cy="0"/>
        </a:xfrm>
      </p:grpSpPr>
      <p:sp>
        <p:nvSpPr>
          <p:cNvPr id="157" name="Google Shape;157;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ERNAL INSTRUCTIONS" type="tx">
  <p:cSld name="TITLE_AND_BODY">
    <p:bg>
      <p:bgPr>
        <a:solidFill>
          <a:srgbClr val="B71C1C"/>
        </a:solidFill>
      </p:bgPr>
    </p:bg>
    <p:spTree>
      <p:nvGrpSpPr>
        <p:cNvPr id="161" name="Shape 161"/>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gway Side">
  <p:cSld name="Segway Side">
    <p:bg>
      <p:bgPr>
        <a:solidFill>
          <a:srgbClr val="0E9AAD"/>
        </a:solidFill>
      </p:bgPr>
    </p:bg>
    <p:spTree>
      <p:nvGrpSpPr>
        <p:cNvPr id="162" name="Shape 162"/>
        <p:cNvGrpSpPr/>
        <p:nvPr/>
      </p:nvGrpSpPr>
      <p:grpSpPr>
        <a:xfrm>
          <a:off x="0" y="0"/>
          <a:ext cx="0" cy="0"/>
          <a:chOff x="0" y="0"/>
          <a:chExt cx="0" cy="0"/>
        </a:xfrm>
      </p:grpSpPr>
      <p:sp>
        <p:nvSpPr>
          <p:cNvPr id="163" name="Google Shape;163;p40"/>
          <p:cNvSpPr txBox="1"/>
          <p:nvPr>
            <p:ph type="title"/>
          </p:nvPr>
        </p:nvSpPr>
        <p:spPr>
          <a:xfrm>
            <a:off x="749153" y="-28508"/>
            <a:ext cx="7645800" cy="5200500"/>
          </a:xfrm>
          <a:prstGeom prst="rect">
            <a:avLst/>
          </a:prstGeom>
          <a:noFill/>
          <a:ln>
            <a:noFill/>
          </a:ln>
        </p:spPr>
        <p:txBody>
          <a:bodyPr anchorCtr="0" anchor="ctr" bIns="34275" lIns="34275" spcFirstLastPara="1" rIns="34275" wrap="square" tIns="34275"/>
          <a:lstStyle>
            <a:lvl1pPr indent="0" lvl="0" marL="0" marR="0" rtl="0" algn="ctr">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500"/>
              <a:buNone/>
              <a:defRPr sz="700"/>
            </a:lvl2pPr>
            <a:lvl3pPr indent="0" lvl="2" marL="0" marR="0" rtl="0" algn="l">
              <a:spcBef>
                <a:spcPts val="0"/>
              </a:spcBef>
              <a:spcAft>
                <a:spcPts val="0"/>
              </a:spcAft>
              <a:buSzPts val="500"/>
              <a:buNone/>
              <a:defRPr sz="700"/>
            </a:lvl3pPr>
            <a:lvl4pPr indent="0" lvl="3" marL="0" marR="0" rtl="0" algn="l">
              <a:spcBef>
                <a:spcPts val="0"/>
              </a:spcBef>
              <a:spcAft>
                <a:spcPts val="0"/>
              </a:spcAft>
              <a:buSzPts val="500"/>
              <a:buNone/>
              <a:defRPr sz="700"/>
            </a:lvl4pPr>
            <a:lvl5pPr indent="0" lvl="4" marL="0" marR="0" rtl="0" algn="l">
              <a:spcBef>
                <a:spcPts val="0"/>
              </a:spcBef>
              <a:spcAft>
                <a:spcPts val="0"/>
              </a:spcAft>
              <a:buSzPts val="500"/>
              <a:buNone/>
              <a:defRPr sz="700"/>
            </a:lvl5pPr>
            <a:lvl6pPr indent="0" lvl="5" marL="0" marR="0" rtl="0" algn="l">
              <a:spcBef>
                <a:spcPts val="0"/>
              </a:spcBef>
              <a:spcAft>
                <a:spcPts val="0"/>
              </a:spcAft>
              <a:buSzPts val="500"/>
              <a:buNone/>
              <a:defRPr sz="700"/>
            </a:lvl6pPr>
            <a:lvl7pPr indent="0" lvl="6" marL="0" marR="0" rtl="0" algn="l">
              <a:spcBef>
                <a:spcPts val="0"/>
              </a:spcBef>
              <a:spcAft>
                <a:spcPts val="0"/>
              </a:spcAft>
              <a:buSzPts val="500"/>
              <a:buNone/>
              <a:defRPr sz="700"/>
            </a:lvl7pPr>
            <a:lvl8pPr indent="0" lvl="7" marL="0" marR="0" rtl="0" algn="l">
              <a:spcBef>
                <a:spcPts val="0"/>
              </a:spcBef>
              <a:spcAft>
                <a:spcPts val="0"/>
              </a:spcAft>
              <a:buSzPts val="500"/>
              <a:buNone/>
              <a:defRPr sz="700"/>
            </a:lvl8pPr>
            <a:lvl9pPr indent="0" lvl="8" marL="0" marR="0" rtl="0" algn="l">
              <a:spcBef>
                <a:spcPts val="0"/>
              </a:spcBef>
              <a:spcAft>
                <a:spcPts val="0"/>
              </a:spcAft>
              <a:buSzPts val="500"/>
              <a:buNone/>
              <a:defRPr sz="7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Blank">
  <p:cSld name="Full Blank">
    <p:bg>
      <p:bgPr>
        <a:solidFill>
          <a:srgbClr val="FFFFFF"/>
        </a:solidFill>
      </p:bgPr>
    </p:bg>
    <p:spTree>
      <p:nvGrpSpPr>
        <p:cNvPr id="164" name="Shape 164"/>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mple Light Slide">
  <p:cSld name="Sample Light Slide">
    <p:spTree>
      <p:nvGrpSpPr>
        <p:cNvPr id="165" name="Shape 165"/>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blank">
  <p:cSld name="Photo blank">
    <p:bg>
      <p:bgPr>
        <a:solidFill>
          <a:srgbClr val="222222"/>
        </a:solidFill>
      </p:bgPr>
    </p:bg>
    <p:spTree>
      <p:nvGrpSpPr>
        <p:cNvPr id="166" name="Shape 166"/>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with text 1">
  <p:cSld name="Photo with text 1">
    <p:bg>
      <p:bgPr>
        <a:solidFill>
          <a:srgbClr val="222222"/>
        </a:solidFill>
      </p:bgPr>
    </p:bg>
    <p:spTree>
      <p:nvGrpSpPr>
        <p:cNvPr id="167" name="Shape 167"/>
        <p:cNvGrpSpPr/>
        <p:nvPr/>
      </p:nvGrpSpPr>
      <p:grpSpPr>
        <a:xfrm>
          <a:off x="0" y="0"/>
          <a:ext cx="0" cy="0"/>
          <a:chOff x="0" y="0"/>
          <a:chExt cx="0" cy="0"/>
        </a:xfrm>
      </p:grpSpPr>
      <p:sp>
        <p:nvSpPr>
          <p:cNvPr id="168" name="Google Shape;168;p44"/>
          <p:cNvSpPr/>
          <p:nvPr/>
        </p:nvSpPr>
        <p:spPr>
          <a:xfrm>
            <a:off x="0" y="0"/>
            <a:ext cx="4547700" cy="51435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with text">
  <p:cSld name="Photo with text">
    <p:bg>
      <p:bgPr>
        <a:solidFill>
          <a:srgbClr val="222222"/>
        </a:solidFill>
      </p:bgPr>
    </p:bg>
    <p:spTree>
      <p:nvGrpSpPr>
        <p:cNvPr id="169" name="Shape 169"/>
        <p:cNvGrpSpPr/>
        <p:nvPr/>
      </p:nvGrpSpPr>
      <p:grpSpPr>
        <a:xfrm>
          <a:off x="0" y="0"/>
          <a:ext cx="0" cy="0"/>
          <a:chOff x="0" y="0"/>
          <a:chExt cx="0" cy="0"/>
        </a:xfrm>
      </p:grpSpPr>
      <p:sp>
        <p:nvSpPr>
          <p:cNvPr id="170" name="Google Shape;170;p45"/>
          <p:cNvSpPr/>
          <p:nvPr/>
        </p:nvSpPr>
        <p:spPr>
          <a:xfrm>
            <a:off x="0" y="3460378"/>
            <a:ext cx="9144000" cy="1683000"/>
          </a:xfrm>
          <a:prstGeom prst="rect">
            <a:avLst/>
          </a:prstGeom>
          <a:solidFill>
            <a:srgbClr val="FFFFFF"/>
          </a:solid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 Slide">
  <p:cSld name="Chart Slide">
    <p:spTree>
      <p:nvGrpSpPr>
        <p:cNvPr id="171" name="Shape 171"/>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de Slide">
  <p:cSld name="Code Slide">
    <p:bg>
      <p:bgPr>
        <a:solidFill>
          <a:srgbClr val="445863"/>
        </a:solidFill>
      </p:bgPr>
    </p:bg>
    <p:spTree>
      <p:nvGrpSpPr>
        <p:cNvPr id="172" name="Shape 172"/>
        <p:cNvGrpSpPr/>
        <p:nvPr/>
      </p:nvGrpSpPr>
      <p:grpSpPr>
        <a:xfrm>
          <a:off x="0" y="0"/>
          <a:ext cx="0" cy="0"/>
          <a:chOff x="0" y="0"/>
          <a:chExt cx="0" cy="0"/>
        </a:xfrm>
      </p:grpSpPr>
      <p:sp>
        <p:nvSpPr>
          <p:cNvPr id="173" name="Google Shape;173;p47"/>
          <p:cNvSpPr/>
          <p:nvPr/>
        </p:nvSpPr>
        <p:spPr>
          <a:xfrm>
            <a:off x="0" y="0"/>
            <a:ext cx="447600" cy="5143500"/>
          </a:xfrm>
          <a:prstGeom prst="rect">
            <a:avLst/>
          </a:prstGeom>
          <a:solidFill>
            <a:srgbClr val="FFFFFF">
              <a:alpha val="2940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
        <p:nvSpPr>
          <p:cNvPr id="174" name="Google Shape;174;p47"/>
          <p:cNvSpPr/>
          <p:nvPr/>
        </p:nvSpPr>
        <p:spPr>
          <a:xfrm flipH="1">
            <a:off x="508238" y="0"/>
            <a:ext cx="52500" cy="5143500"/>
          </a:xfrm>
          <a:prstGeom prst="rect">
            <a:avLst/>
          </a:prstGeom>
          <a:solidFill>
            <a:srgbClr val="FFFFFF">
              <a:alpha val="29409"/>
            </a:srgbClr>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ntro">
  <p:cSld name="intro">
    <p:bg>
      <p:bgPr>
        <a:solidFill>
          <a:srgbClr val="FFFFFF"/>
        </a:solidFill>
      </p:bgPr>
    </p:bg>
    <p:spTree>
      <p:nvGrpSpPr>
        <p:cNvPr id="175" name="Shape 175"/>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ample Dark Slide">
  <p:cSld name="Sample Dark Slide">
    <p:bg>
      <p:bgPr>
        <a:solidFill>
          <a:srgbClr val="445863"/>
        </a:solidFill>
      </p:bgPr>
    </p:bg>
    <p:spTree>
      <p:nvGrpSpPr>
        <p:cNvPr id="176" name="Shape 176"/>
        <p:cNvGrpSpPr/>
        <p:nvPr/>
      </p:nvGrpSpPr>
      <p:grpSpPr>
        <a:xfrm>
          <a:off x="0" y="0"/>
          <a:ext cx="0" cy="0"/>
          <a:chOff x="0" y="0"/>
          <a:chExt cx="0" cy="0"/>
        </a:xfrm>
      </p:grpSpPr>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void) Title, Subtitle, Bullets">
  <p:cSld name="(Avoid) Title, Subtitle, Bullets">
    <p:spTree>
      <p:nvGrpSpPr>
        <p:cNvPr id="177" name="Shape 177"/>
        <p:cNvGrpSpPr/>
        <p:nvPr/>
      </p:nvGrpSpPr>
      <p:grpSpPr>
        <a:xfrm>
          <a:off x="0" y="0"/>
          <a:ext cx="0" cy="0"/>
          <a:chOff x="0" y="0"/>
          <a:chExt cx="0" cy="0"/>
        </a:xfrm>
      </p:grpSpPr>
      <p:sp>
        <p:nvSpPr>
          <p:cNvPr id="178" name="Google Shape;178;p50"/>
          <p:cNvSpPr txBox="1"/>
          <p:nvPr>
            <p:ph idx="1" type="body"/>
          </p:nvPr>
        </p:nvSpPr>
        <p:spPr>
          <a:xfrm>
            <a:off x="745959" y="1253324"/>
            <a:ext cx="7639500" cy="3890100"/>
          </a:xfrm>
          <a:prstGeom prst="rect">
            <a:avLst/>
          </a:prstGeom>
          <a:noFill/>
          <a:ln>
            <a:noFill/>
          </a:ln>
        </p:spPr>
        <p:txBody>
          <a:bodyPr anchorCtr="0" anchor="t" bIns="34275" lIns="34275" spcFirstLastPara="1" rIns="34275" wrap="square" tIns="34275"/>
          <a:lstStyle>
            <a:lvl1pPr indent="-228600" lvl="0" marL="4572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260350" lvl="1" marL="914400" marR="0" rtl="0" algn="l">
              <a:lnSpc>
                <a:spcPct val="115000"/>
              </a:lnSpc>
              <a:spcBef>
                <a:spcPts val="0"/>
              </a:spcBef>
              <a:spcAft>
                <a:spcPts val="0"/>
              </a:spcAft>
              <a:buClr>
                <a:srgbClr val="404040"/>
              </a:buClr>
              <a:buSzPts val="500"/>
              <a:buFont typeface="Roboto"/>
              <a:buChar char="­"/>
              <a:defRPr b="0" i="0" sz="500" u="none" cap="none" strike="noStrike">
                <a:solidFill>
                  <a:srgbClr val="000000"/>
                </a:solidFill>
                <a:latin typeface="Arial"/>
                <a:ea typeface="Arial"/>
                <a:cs typeface="Arial"/>
                <a:sym typeface="Arial"/>
              </a:defRPr>
            </a:lvl2pPr>
            <a:lvl3pPr indent="-228600" lvl="2" marL="13716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3pPr>
            <a:lvl4pPr indent="-228600" lvl="3" marL="18288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4pPr>
            <a:lvl5pPr indent="-228600" lvl="4" marL="22860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5pPr>
            <a:lvl6pPr indent="-228600" lvl="5" marL="27432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6pPr>
            <a:lvl7pPr indent="-228600" lvl="6" marL="32004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7pPr>
            <a:lvl8pPr indent="-228600" lvl="7" marL="36576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8pPr>
            <a:lvl9pPr indent="-228600" lvl="8" marL="41148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9pPr>
          </a:lstStyle>
          <a:p/>
        </p:txBody>
      </p:sp>
      <p:sp>
        <p:nvSpPr>
          <p:cNvPr id="179" name="Google Shape;179;p50"/>
          <p:cNvSpPr txBox="1"/>
          <p:nvPr>
            <p:ph type="title"/>
          </p:nvPr>
        </p:nvSpPr>
        <p:spPr>
          <a:xfrm>
            <a:off x="745941" y="0"/>
            <a:ext cx="5339700" cy="787500"/>
          </a:xfrm>
          <a:prstGeom prst="rect">
            <a:avLst/>
          </a:prstGeom>
          <a:noFill/>
          <a:ln>
            <a:noFill/>
          </a:ln>
        </p:spPr>
        <p:txBody>
          <a:bodyPr anchorCtr="0" anchor="b" bIns="34275" lIns="34275" spcFirstLastPara="1" rIns="34275" wrap="square" tIns="34275"/>
          <a:lstStyle>
            <a:lvl1pPr indent="0" lvl="0" mar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500"/>
              <a:buNone/>
              <a:defRPr sz="700"/>
            </a:lvl2pPr>
            <a:lvl3pPr indent="0" lvl="2" marL="0" marR="0" rtl="0" algn="l">
              <a:spcBef>
                <a:spcPts val="0"/>
              </a:spcBef>
              <a:spcAft>
                <a:spcPts val="0"/>
              </a:spcAft>
              <a:buSzPts val="500"/>
              <a:buNone/>
              <a:defRPr sz="700"/>
            </a:lvl3pPr>
            <a:lvl4pPr indent="0" lvl="3" marL="0" marR="0" rtl="0" algn="l">
              <a:spcBef>
                <a:spcPts val="0"/>
              </a:spcBef>
              <a:spcAft>
                <a:spcPts val="0"/>
              </a:spcAft>
              <a:buSzPts val="500"/>
              <a:buNone/>
              <a:defRPr sz="700"/>
            </a:lvl4pPr>
            <a:lvl5pPr indent="0" lvl="4" marL="0" marR="0" rtl="0" algn="l">
              <a:spcBef>
                <a:spcPts val="0"/>
              </a:spcBef>
              <a:spcAft>
                <a:spcPts val="0"/>
              </a:spcAft>
              <a:buSzPts val="500"/>
              <a:buNone/>
              <a:defRPr sz="700"/>
            </a:lvl5pPr>
            <a:lvl6pPr indent="0" lvl="5" marL="0" marR="0" rtl="0" algn="l">
              <a:spcBef>
                <a:spcPts val="0"/>
              </a:spcBef>
              <a:spcAft>
                <a:spcPts val="0"/>
              </a:spcAft>
              <a:buSzPts val="500"/>
              <a:buNone/>
              <a:defRPr sz="700"/>
            </a:lvl6pPr>
            <a:lvl7pPr indent="0" lvl="6" marL="0" marR="0" rtl="0" algn="l">
              <a:spcBef>
                <a:spcPts val="0"/>
              </a:spcBef>
              <a:spcAft>
                <a:spcPts val="0"/>
              </a:spcAft>
              <a:buSzPts val="500"/>
              <a:buNone/>
              <a:defRPr sz="700"/>
            </a:lvl7pPr>
            <a:lvl8pPr indent="0" lvl="7" marL="0" marR="0" rtl="0" algn="l">
              <a:spcBef>
                <a:spcPts val="0"/>
              </a:spcBef>
              <a:spcAft>
                <a:spcPts val="0"/>
              </a:spcAft>
              <a:buSzPts val="500"/>
              <a:buNone/>
              <a:defRPr sz="700"/>
            </a:lvl8pPr>
            <a:lvl9pPr indent="0" lvl="8" marL="0" marR="0" rtl="0" algn="l">
              <a:spcBef>
                <a:spcPts val="0"/>
              </a:spcBef>
              <a:spcAft>
                <a:spcPts val="0"/>
              </a:spcAft>
              <a:buSzPts val="500"/>
              <a:buNone/>
              <a:defRPr sz="7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ank you">
  <p:cSld name="thank you">
    <p:bg>
      <p:bgPr>
        <a:solidFill>
          <a:srgbClr val="0E9AAD"/>
        </a:solidFill>
      </p:bgPr>
    </p:bg>
    <p:spTree>
      <p:nvGrpSpPr>
        <p:cNvPr id="180" name="Shape 180"/>
        <p:cNvGrpSpPr/>
        <p:nvPr/>
      </p:nvGrpSpPr>
      <p:grpSpPr>
        <a:xfrm>
          <a:off x="0" y="0"/>
          <a:ext cx="0" cy="0"/>
          <a:chOff x="0" y="0"/>
          <a:chExt cx="0" cy="0"/>
        </a:xfrm>
      </p:grpSpPr>
      <p:sp>
        <p:nvSpPr>
          <p:cNvPr id="181" name="Google Shape;181;p51"/>
          <p:cNvSpPr txBox="1"/>
          <p:nvPr>
            <p:ph type="title"/>
          </p:nvPr>
        </p:nvSpPr>
        <p:spPr>
          <a:xfrm>
            <a:off x="749777" y="1302421"/>
            <a:ext cx="6015900" cy="1745100"/>
          </a:xfrm>
          <a:prstGeom prst="rect">
            <a:avLst/>
          </a:prstGeom>
          <a:noFill/>
          <a:ln>
            <a:noFill/>
          </a:ln>
        </p:spPr>
        <p:txBody>
          <a:bodyPr anchorCtr="0" anchor="t" bIns="34275" lIns="34275" spcFirstLastPara="1" rIns="34275" wrap="square" tIns="34275"/>
          <a:lstStyle>
            <a:lvl1pPr indent="0" lvl="0" marL="0" marR="0" rtl="0" algn="l">
              <a:lnSpc>
                <a:spcPct val="8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500"/>
              <a:buNone/>
              <a:defRPr sz="700"/>
            </a:lvl2pPr>
            <a:lvl3pPr indent="0" lvl="2" marL="0" marR="0" rtl="0" algn="l">
              <a:spcBef>
                <a:spcPts val="0"/>
              </a:spcBef>
              <a:spcAft>
                <a:spcPts val="0"/>
              </a:spcAft>
              <a:buSzPts val="500"/>
              <a:buNone/>
              <a:defRPr sz="700"/>
            </a:lvl3pPr>
            <a:lvl4pPr indent="0" lvl="3" marL="0" marR="0" rtl="0" algn="l">
              <a:spcBef>
                <a:spcPts val="0"/>
              </a:spcBef>
              <a:spcAft>
                <a:spcPts val="0"/>
              </a:spcAft>
              <a:buSzPts val="500"/>
              <a:buNone/>
              <a:defRPr sz="700"/>
            </a:lvl4pPr>
            <a:lvl5pPr indent="0" lvl="4" marL="0" marR="0" rtl="0" algn="l">
              <a:spcBef>
                <a:spcPts val="0"/>
              </a:spcBef>
              <a:spcAft>
                <a:spcPts val="0"/>
              </a:spcAft>
              <a:buSzPts val="500"/>
              <a:buNone/>
              <a:defRPr sz="700"/>
            </a:lvl5pPr>
            <a:lvl6pPr indent="0" lvl="5" marL="0" marR="0" rtl="0" algn="l">
              <a:spcBef>
                <a:spcPts val="0"/>
              </a:spcBef>
              <a:spcAft>
                <a:spcPts val="0"/>
              </a:spcAft>
              <a:buSzPts val="500"/>
              <a:buNone/>
              <a:defRPr sz="700"/>
            </a:lvl6pPr>
            <a:lvl7pPr indent="0" lvl="6" marL="0" marR="0" rtl="0" algn="l">
              <a:spcBef>
                <a:spcPts val="0"/>
              </a:spcBef>
              <a:spcAft>
                <a:spcPts val="0"/>
              </a:spcAft>
              <a:buSzPts val="500"/>
              <a:buNone/>
              <a:defRPr sz="700"/>
            </a:lvl7pPr>
            <a:lvl8pPr indent="0" lvl="7" marL="0" marR="0" rtl="0" algn="l">
              <a:spcBef>
                <a:spcPts val="0"/>
              </a:spcBef>
              <a:spcAft>
                <a:spcPts val="0"/>
              </a:spcAft>
              <a:buSzPts val="500"/>
              <a:buNone/>
              <a:defRPr sz="700"/>
            </a:lvl8pPr>
            <a:lvl9pPr indent="0" lvl="8" marL="0" marR="0" rtl="0" algn="l">
              <a:spcBef>
                <a:spcPts val="0"/>
              </a:spcBef>
              <a:spcAft>
                <a:spcPts val="0"/>
              </a:spcAft>
              <a:buSzPts val="500"/>
              <a:buNone/>
              <a:defRPr sz="700"/>
            </a:lvl9pPr>
          </a:lstStyle>
          <a:p/>
        </p:txBody>
      </p:sp>
      <p:grpSp>
        <p:nvGrpSpPr>
          <p:cNvPr id="182" name="Google Shape;182;p51"/>
          <p:cNvGrpSpPr/>
          <p:nvPr/>
        </p:nvGrpSpPr>
        <p:grpSpPr>
          <a:xfrm>
            <a:off x="776024" y="3797836"/>
            <a:ext cx="571500" cy="571500"/>
            <a:chOff x="0" y="0"/>
            <a:chExt cx="1524000" cy="1524000"/>
          </a:xfrm>
        </p:grpSpPr>
        <p:pic>
          <p:nvPicPr>
            <p:cNvPr id="183" name="Google Shape;183;p51"/>
            <p:cNvPicPr preferRelativeResize="0"/>
            <p:nvPr/>
          </p:nvPicPr>
          <p:blipFill rotWithShape="1">
            <a:blip r:embed="rId2">
              <a:alphaModFix/>
            </a:blip>
            <a:srcRect b="0" l="0" r="0" t="0"/>
            <a:stretch/>
          </p:blipFill>
          <p:spPr>
            <a:xfrm>
              <a:off x="0" y="0"/>
              <a:ext cx="1524000" cy="1524000"/>
            </a:xfrm>
            <a:prstGeom prst="rect">
              <a:avLst/>
            </a:prstGeom>
            <a:noFill/>
            <a:ln>
              <a:noFill/>
            </a:ln>
          </p:spPr>
        </p:pic>
        <p:sp>
          <p:nvSpPr>
            <p:cNvPr id="184" name="Google Shape;184;p51"/>
            <p:cNvSpPr/>
            <p:nvPr/>
          </p:nvSpPr>
          <p:spPr>
            <a:xfrm>
              <a:off x="0" y="0"/>
              <a:ext cx="1524000" cy="1524000"/>
            </a:xfrm>
            <a:custGeom>
              <a:rect b="b" l="l" r="r" t="t"/>
              <a:pathLst>
                <a:path extrusionOk="0" h="120000" w="120000">
                  <a:moveTo>
                    <a:pt x="60000" y="0"/>
                  </a:moveTo>
                  <a:cubicBezTo>
                    <a:pt x="44644" y="0"/>
                    <a:pt x="29277" y="5844"/>
                    <a:pt x="17561" y="17561"/>
                  </a:cubicBezTo>
                  <a:cubicBezTo>
                    <a:pt x="5844" y="29273"/>
                    <a:pt x="0" y="44638"/>
                    <a:pt x="0" y="59991"/>
                  </a:cubicBezTo>
                  <a:cubicBezTo>
                    <a:pt x="0" y="75350"/>
                    <a:pt x="5844" y="90709"/>
                    <a:pt x="17561" y="102426"/>
                  </a:cubicBezTo>
                  <a:cubicBezTo>
                    <a:pt x="40994" y="125855"/>
                    <a:pt x="79005" y="125855"/>
                    <a:pt x="102438" y="102426"/>
                  </a:cubicBezTo>
                  <a:cubicBezTo>
                    <a:pt x="114155" y="90709"/>
                    <a:pt x="120000" y="75350"/>
                    <a:pt x="120000" y="59991"/>
                  </a:cubicBezTo>
                  <a:cubicBezTo>
                    <a:pt x="120000" y="44638"/>
                    <a:pt x="114155" y="29273"/>
                    <a:pt x="102438" y="17561"/>
                  </a:cubicBezTo>
                  <a:cubicBezTo>
                    <a:pt x="90722" y="5844"/>
                    <a:pt x="75355" y="0"/>
                    <a:pt x="60000" y="0"/>
                  </a:cubicBezTo>
                  <a:close/>
                </a:path>
              </a:pathLst>
            </a:custGeom>
            <a:noFill/>
            <a:ln cap="flat" cmpd="sng" w="38100">
              <a:solidFill>
                <a:srgbClr val="FFFFFF"/>
              </a:solidFill>
              <a:prstDash val="solid"/>
              <a:miter lim="8000"/>
              <a:headEnd len="sm" w="sm" type="none"/>
              <a:tailEnd len="sm" w="sm" type="none"/>
            </a:ln>
          </p:spPr>
          <p:txBody>
            <a:bodyPr anchorCtr="0" anchor="t" bIns="17150" lIns="34275" spcFirstLastPara="1" rIns="34275" wrap="square" tIns="17150">
              <a:noAutofit/>
            </a:bodyPr>
            <a:lstStyle/>
            <a:p>
              <a:pPr indent="0" lvl="0" marL="0" marR="0" rtl="0" algn="l">
                <a:lnSpc>
                  <a:spcPct val="100000"/>
                </a:lnSpc>
                <a:spcBef>
                  <a:spcPts val="0"/>
                </a:spcBef>
                <a:spcAft>
                  <a:spcPts val="0"/>
                </a:spcAft>
                <a:buClr>
                  <a:srgbClr val="000000"/>
                </a:buClr>
                <a:buFont typeface="Arial"/>
                <a:buNone/>
              </a:pPr>
              <a:r>
                <a:t/>
              </a:r>
              <a:endParaRPr b="0" i="0" sz="500" u="none" cap="none" strike="noStrike">
                <a:solidFill>
                  <a:srgbClr val="000000"/>
                </a:solidFill>
                <a:latin typeface="Arial"/>
                <a:ea typeface="Arial"/>
                <a:cs typeface="Arial"/>
                <a:sym typeface="Arial"/>
              </a:endParaRPr>
            </a:p>
          </p:txBody>
        </p:sp>
      </p:grpSp>
      <p:sp>
        <p:nvSpPr>
          <p:cNvPr id="185" name="Google Shape;185;p51"/>
          <p:cNvSpPr/>
          <p:nvPr/>
        </p:nvSpPr>
        <p:spPr>
          <a:xfrm>
            <a:off x="1429824" y="3914543"/>
            <a:ext cx="2001900" cy="3381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FFFFFF"/>
              </a:buClr>
              <a:buFont typeface="Roboto"/>
              <a:buNone/>
            </a:pPr>
            <a:r>
              <a:rPr b="0" i="0" lang="en" sz="2300" u="none" cap="none" strike="noStrike">
                <a:solidFill>
                  <a:srgbClr val="FFFFFF"/>
                </a:solidFill>
                <a:latin typeface="Roboto"/>
                <a:ea typeface="Roboto"/>
                <a:cs typeface="Roboto"/>
                <a:sym typeface="Roboto"/>
              </a:rPr>
              <a:t>+Rich Hyndman</a:t>
            </a:r>
            <a:endParaRPr sz="50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esentation Title">
  <p:cSld name="Presentation Title">
    <p:bg>
      <p:bgPr>
        <a:solidFill>
          <a:srgbClr val="B0BEC5"/>
        </a:solidFill>
      </p:bgPr>
    </p:bg>
    <p:spTree>
      <p:nvGrpSpPr>
        <p:cNvPr id="186" name="Shape 186"/>
        <p:cNvGrpSpPr/>
        <p:nvPr/>
      </p:nvGrpSpPr>
      <p:grpSpPr>
        <a:xfrm>
          <a:off x="0" y="0"/>
          <a:ext cx="0" cy="0"/>
          <a:chOff x="0" y="0"/>
          <a:chExt cx="0" cy="0"/>
        </a:xfrm>
      </p:grpSpPr>
      <p:sp>
        <p:nvSpPr>
          <p:cNvPr id="187" name="Google Shape;187;p52"/>
          <p:cNvSpPr txBox="1"/>
          <p:nvPr>
            <p:ph type="title"/>
          </p:nvPr>
        </p:nvSpPr>
        <p:spPr>
          <a:xfrm>
            <a:off x="154412" y="3950481"/>
            <a:ext cx="4732200" cy="1926000"/>
          </a:xfrm>
          <a:prstGeom prst="rect">
            <a:avLst/>
          </a:prstGeom>
          <a:noFill/>
          <a:ln>
            <a:noFill/>
          </a:ln>
        </p:spPr>
        <p:txBody>
          <a:bodyPr anchorCtr="0" anchor="t" bIns="34275" lIns="34275" spcFirstLastPara="1" rIns="34275" wrap="square" tIns="34275"/>
          <a:lstStyle>
            <a:lvl1pPr indent="0" lvl="0" mar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500"/>
              <a:buNone/>
              <a:defRPr sz="700"/>
            </a:lvl2pPr>
            <a:lvl3pPr indent="0" lvl="2" marL="0" marR="0" rtl="0" algn="l">
              <a:spcBef>
                <a:spcPts val="0"/>
              </a:spcBef>
              <a:spcAft>
                <a:spcPts val="0"/>
              </a:spcAft>
              <a:buSzPts val="500"/>
              <a:buNone/>
              <a:defRPr sz="700"/>
            </a:lvl3pPr>
            <a:lvl4pPr indent="0" lvl="3" marL="0" marR="0" rtl="0" algn="l">
              <a:spcBef>
                <a:spcPts val="0"/>
              </a:spcBef>
              <a:spcAft>
                <a:spcPts val="0"/>
              </a:spcAft>
              <a:buSzPts val="500"/>
              <a:buNone/>
              <a:defRPr sz="700"/>
            </a:lvl4pPr>
            <a:lvl5pPr indent="0" lvl="4" marL="0" marR="0" rtl="0" algn="l">
              <a:spcBef>
                <a:spcPts val="0"/>
              </a:spcBef>
              <a:spcAft>
                <a:spcPts val="0"/>
              </a:spcAft>
              <a:buSzPts val="500"/>
              <a:buNone/>
              <a:defRPr sz="700"/>
            </a:lvl5pPr>
            <a:lvl6pPr indent="0" lvl="5" marL="0" marR="0" rtl="0" algn="l">
              <a:spcBef>
                <a:spcPts val="0"/>
              </a:spcBef>
              <a:spcAft>
                <a:spcPts val="0"/>
              </a:spcAft>
              <a:buSzPts val="500"/>
              <a:buNone/>
              <a:defRPr sz="700"/>
            </a:lvl6pPr>
            <a:lvl7pPr indent="0" lvl="6" marL="0" marR="0" rtl="0" algn="l">
              <a:spcBef>
                <a:spcPts val="0"/>
              </a:spcBef>
              <a:spcAft>
                <a:spcPts val="0"/>
              </a:spcAft>
              <a:buSzPts val="500"/>
              <a:buNone/>
              <a:defRPr sz="700"/>
            </a:lvl7pPr>
            <a:lvl8pPr indent="0" lvl="7" marL="0" marR="0" rtl="0" algn="l">
              <a:spcBef>
                <a:spcPts val="0"/>
              </a:spcBef>
              <a:spcAft>
                <a:spcPts val="0"/>
              </a:spcAft>
              <a:buSzPts val="500"/>
              <a:buNone/>
              <a:defRPr sz="700"/>
            </a:lvl8pPr>
            <a:lvl9pPr indent="0" lvl="8" marL="0" marR="0" rtl="0" algn="l">
              <a:spcBef>
                <a:spcPts val="0"/>
              </a:spcBef>
              <a:spcAft>
                <a:spcPts val="0"/>
              </a:spcAft>
              <a:buSzPts val="500"/>
              <a:buNone/>
              <a:defRPr sz="7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4.xml"/><Relationship Id="rId10" Type="http://schemas.openxmlformats.org/officeDocument/2006/relationships/slideLayout" Target="../slideLayouts/slideLayout33.xml"/><Relationship Id="rId12" Type="http://schemas.openxmlformats.org/officeDocument/2006/relationships/theme" Target="../theme/theme3.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5.xml"/><Relationship Id="rId10" Type="http://schemas.openxmlformats.org/officeDocument/2006/relationships/slideLayout" Target="../slideLayouts/slideLayout44.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 Type="http://schemas.openxmlformats.org/officeDocument/2006/relationships/slideLayout" Target="../slideLayouts/slideLayout35.xml"/><Relationship Id="rId2" Type="http://schemas.openxmlformats.org/officeDocument/2006/relationships/slideLayout" Target="../slideLayouts/slideLayout36.xml"/><Relationship Id="rId3" Type="http://schemas.openxmlformats.org/officeDocument/2006/relationships/slideLayout" Target="../slideLayouts/slideLayout37.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5" Type="http://schemas.openxmlformats.org/officeDocument/2006/relationships/theme" Target="../theme/theme1.xml"/><Relationship Id="rId14" Type="http://schemas.openxmlformats.org/officeDocument/2006/relationships/slideLayout" Target="../slideLayouts/slideLayout4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3" name="Shape 63"/>
        <p:cNvGrpSpPr/>
        <p:nvPr/>
      </p:nvGrpSpPr>
      <p:grpSpPr>
        <a:xfrm>
          <a:off x="0" y="0"/>
          <a:ext cx="0" cy="0"/>
          <a:chOff x="0" y="0"/>
          <a:chExt cx="0" cy="0"/>
        </a:xfrm>
      </p:grpSpPr>
      <p:sp>
        <p:nvSpPr>
          <p:cNvPr id="64" name="Google Shape;64;p13"/>
          <p:cNvSpPr txBox="1"/>
          <p:nvPr>
            <p:ph type="title"/>
          </p:nvPr>
        </p:nvSpPr>
        <p:spPr>
          <a:xfrm>
            <a:off x="669727" y="234404"/>
            <a:ext cx="7804500" cy="1138500"/>
          </a:xfrm>
          <a:prstGeom prst="rect">
            <a:avLst/>
          </a:prstGeom>
          <a:noFill/>
          <a:ln>
            <a:noFill/>
          </a:ln>
        </p:spPr>
        <p:txBody>
          <a:bodyPr anchorCtr="0" anchor="ctr" bIns="58925" lIns="58925" spcFirstLastPara="1" rIns="58925" wrap="square" tIns="58925"/>
          <a:lstStyle>
            <a:lvl1pPr indent="0" lvl="0"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1pPr>
            <a:lvl2pPr indent="152400" lvl="1"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2pPr>
            <a:lvl3pPr indent="292100" lvl="2"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3pPr>
            <a:lvl4pPr indent="444500" lvl="3"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4pPr>
            <a:lvl5pPr indent="584200" lvl="4"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5pPr>
            <a:lvl6pPr indent="736600" lvl="5"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6pPr>
            <a:lvl7pPr indent="889000" lvl="6"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7pPr>
            <a:lvl8pPr indent="1028700" lvl="7"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8pPr>
            <a:lvl9pPr indent="1181100" lvl="8" marL="0" marR="0" rtl="0" algn="ctr">
              <a:lnSpc>
                <a:spcPct val="100000"/>
              </a:lnSpc>
              <a:spcBef>
                <a:spcPts val="0"/>
              </a:spcBef>
              <a:spcAft>
                <a:spcPts val="0"/>
              </a:spcAft>
              <a:buClr>
                <a:srgbClr val="000000"/>
              </a:buClr>
              <a:buSzPts val="900"/>
              <a:buFont typeface="Helvetica Neue Light"/>
              <a:buNone/>
              <a:defRPr b="0" i="0" sz="5200" u="none" cap="none" strike="noStrike">
                <a:solidFill>
                  <a:srgbClr val="000000"/>
                </a:solidFill>
                <a:latin typeface="Helvetica Neue Light"/>
                <a:ea typeface="Helvetica Neue Light"/>
                <a:cs typeface="Helvetica Neue Light"/>
                <a:sym typeface="Helvetica Neue Light"/>
              </a:defRPr>
            </a:lvl9pPr>
          </a:lstStyle>
          <a:p/>
        </p:txBody>
      </p:sp>
      <p:sp>
        <p:nvSpPr>
          <p:cNvPr id="65" name="Google Shape;65;p13"/>
          <p:cNvSpPr txBox="1"/>
          <p:nvPr>
            <p:ph idx="1" type="body"/>
          </p:nvPr>
        </p:nvSpPr>
        <p:spPr>
          <a:xfrm>
            <a:off x="669727" y="1372939"/>
            <a:ext cx="7804500" cy="3315000"/>
          </a:xfrm>
          <a:prstGeom prst="rect">
            <a:avLst/>
          </a:prstGeom>
          <a:noFill/>
          <a:ln>
            <a:noFill/>
          </a:ln>
        </p:spPr>
        <p:txBody>
          <a:bodyPr anchorCtr="0" anchor="ctr" bIns="58925" lIns="58925" spcFirstLastPara="1" rIns="58925" wrap="square" tIns="58925"/>
          <a:lstStyle>
            <a:lvl1pPr indent="-336550" lvl="0" marL="457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1pPr>
            <a:lvl2pPr indent="-336550" lvl="1" marL="914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2pPr>
            <a:lvl3pPr indent="-336550" lvl="2" marL="1371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3pPr>
            <a:lvl4pPr indent="-336550" lvl="3" marL="1828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4pPr>
            <a:lvl5pPr indent="-336550" lvl="4" marL="22860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5pPr>
            <a:lvl6pPr indent="-336550" lvl="5" marL="27432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6pPr>
            <a:lvl7pPr indent="-336550" lvl="6" marL="32004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7pPr>
            <a:lvl8pPr indent="-336550" lvl="7" marL="36576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8pPr>
            <a:lvl9pPr indent="-336550" lvl="8" marL="4114800" marR="0" rtl="0" algn="l">
              <a:lnSpc>
                <a:spcPct val="100000"/>
              </a:lnSpc>
              <a:spcBef>
                <a:spcPts val="2700"/>
              </a:spcBef>
              <a:spcAft>
                <a:spcPts val="0"/>
              </a:spcAft>
              <a:buClr>
                <a:srgbClr val="000000"/>
              </a:buClr>
              <a:buSzPts val="1700"/>
              <a:buFont typeface="Helvetica Neue Light"/>
              <a:buChar char="•"/>
              <a:defRPr b="0" i="0" sz="2300" u="none" cap="none" strike="noStrike">
                <a:solidFill>
                  <a:srgbClr val="000000"/>
                </a:solidFill>
                <a:latin typeface="Helvetica Neue Light"/>
                <a:ea typeface="Helvetica Neue Light"/>
                <a:cs typeface="Helvetica Neue Light"/>
                <a:sym typeface="Helvetica Neue Light"/>
              </a:defRPr>
            </a:lvl9pPr>
          </a:lstStyle>
          <a:p/>
        </p:txBody>
      </p:sp>
      <p:sp>
        <p:nvSpPr>
          <p:cNvPr id="66" name="Google Shape;66;p13"/>
          <p:cNvSpPr txBox="1"/>
          <p:nvPr>
            <p:ph idx="12" type="sldNum"/>
          </p:nvPr>
        </p:nvSpPr>
        <p:spPr>
          <a:xfrm>
            <a:off x="4437983" y="4878958"/>
            <a:ext cx="259200" cy="201000"/>
          </a:xfrm>
          <a:prstGeom prst="rect">
            <a:avLst/>
          </a:prstGeom>
          <a:noFill/>
          <a:ln>
            <a:noFill/>
          </a:ln>
        </p:spPr>
        <p:txBody>
          <a:bodyPr anchorCtr="0" anchor="t" bIns="32750" lIns="32750" spcFirstLastPara="1" rIns="32750" wrap="square" tIns="32750">
            <a:noAutofit/>
          </a:bodyPr>
          <a:lstStyle>
            <a:lvl1pPr indent="0" lvl="0"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000000"/>
              </a:buClr>
              <a:buFont typeface="Helvetica Neue Light"/>
              <a:buNone/>
              <a:defRPr b="0" i="0" sz="1200" u="none" cap="none" strike="noStrike">
                <a:solidFill>
                  <a:srgbClr val="000000"/>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900">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113" name="Shape 113"/>
        <p:cNvGrpSpPr/>
        <p:nvPr/>
      </p:nvGrpSpPr>
      <p:grpSpPr>
        <a:xfrm>
          <a:off x="0" y="0"/>
          <a:ext cx="0" cy="0"/>
          <a:chOff x="0" y="0"/>
          <a:chExt cx="0" cy="0"/>
        </a:xfrm>
      </p:grpSpPr>
      <p:sp>
        <p:nvSpPr>
          <p:cNvPr id="114" name="Google Shape;114;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115" name="Google Shape;115;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116" name="Google Shape;11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8" name="Shape 158"/>
        <p:cNvGrpSpPr/>
        <p:nvPr/>
      </p:nvGrpSpPr>
      <p:grpSpPr>
        <a:xfrm>
          <a:off x="0" y="0"/>
          <a:ext cx="0" cy="0"/>
          <a:chOff x="0" y="0"/>
          <a:chExt cx="0" cy="0"/>
        </a:xfrm>
      </p:grpSpPr>
      <p:sp>
        <p:nvSpPr>
          <p:cNvPr id="159" name="Google Shape;159;p38"/>
          <p:cNvSpPr txBox="1"/>
          <p:nvPr>
            <p:ph idx="1" type="body"/>
          </p:nvPr>
        </p:nvSpPr>
        <p:spPr>
          <a:xfrm>
            <a:off x="745959" y="1253324"/>
            <a:ext cx="7639500" cy="3890100"/>
          </a:xfrm>
          <a:prstGeom prst="rect">
            <a:avLst/>
          </a:prstGeom>
          <a:noFill/>
          <a:ln>
            <a:noFill/>
          </a:ln>
        </p:spPr>
        <p:txBody>
          <a:bodyPr anchorCtr="0" anchor="t" bIns="34275" lIns="34275" spcFirstLastPara="1" rIns="34275" wrap="square" tIns="34275"/>
          <a:lstStyle>
            <a:lvl1pPr indent="-228600" lvl="0" marL="4572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260350" lvl="1" marL="914400" marR="0" rtl="0" algn="l">
              <a:lnSpc>
                <a:spcPct val="115000"/>
              </a:lnSpc>
              <a:spcBef>
                <a:spcPts val="0"/>
              </a:spcBef>
              <a:spcAft>
                <a:spcPts val="0"/>
              </a:spcAft>
              <a:buClr>
                <a:srgbClr val="404040"/>
              </a:buClr>
              <a:buSzPts val="500"/>
              <a:buFont typeface="Roboto"/>
              <a:buChar char="­"/>
              <a:defRPr b="0" i="0" sz="500" u="none" cap="none" strike="noStrike">
                <a:solidFill>
                  <a:srgbClr val="000000"/>
                </a:solidFill>
                <a:latin typeface="Arial"/>
                <a:ea typeface="Arial"/>
                <a:cs typeface="Arial"/>
                <a:sym typeface="Arial"/>
              </a:defRPr>
            </a:lvl2pPr>
            <a:lvl3pPr indent="-228600" lvl="2" marL="13716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3pPr>
            <a:lvl4pPr indent="-228600" lvl="3" marL="18288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4pPr>
            <a:lvl5pPr indent="-228600" lvl="4" marL="22860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5pPr>
            <a:lvl6pPr indent="-228600" lvl="5" marL="27432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6pPr>
            <a:lvl7pPr indent="-228600" lvl="6" marL="32004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7pPr>
            <a:lvl8pPr indent="-228600" lvl="7" marL="36576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8pPr>
            <a:lvl9pPr indent="-228600" lvl="8" marL="4114800" marR="0" rtl="0" algn="l">
              <a:lnSpc>
                <a:spcPct val="115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9pPr>
          </a:lstStyle>
          <a:p/>
        </p:txBody>
      </p:sp>
      <p:sp>
        <p:nvSpPr>
          <p:cNvPr id="160" name="Google Shape;160;p38"/>
          <p:cNvSpPr txBox="1"/>
          <p:nvPr>
            <p:ph type="title"/>
          </p:nvPr>
        </p:nvSpPr>
        <p:spPr>
          <a:xfrm>
            <a:off x="745941" y="0"/>
            <a:ext cx="7639500" cy="787500"/>
          </a:xfrm>
          <a:prstGeom prst="rect">
            <a:avLst/>
          </a:prstGeom>
          <a:noFill/>
          <a:ln>
            <a:noFill/>
          </a:ln>
        </p:spPr>
        <p:txBody>
          <a:bodyPr anchorCtr="0" anchor="b" bIns="34275" lIns="34275" spcFirstLastPara="1" rIns="34275" wrap="square" tIns="34275"/>
          <a:lstStyle>
            <a:lvl1pPr indent="0" lvl="0" marL="0" marR="0" rtl="0" algn="l">
              <a:lnSpc>
                <a:spcPct val="100000"/>
              </a:lnSpc>
              <a:spcBef>
                <a:spcPts val="0"/>
              </a:spcBef>
              <a:spcAft>
                <a:spcPts val="0"/>
              </a:spcAft>
              <a:buClr>
                <a:srgbClr val="000000"/>
              </a:buClr>
              <a:buSzPts val="500"/>
              <a:buFont typeface="Arial"/>
              <a:buNone/>
              <a:defRPr b="0" i="0" sz="500" u="none" cap="none" strike="noStrike">
                <a:solidFill>
                  <a:srgbClr val="000000"/>
                </a:solidFill>
                <a:latin typeface="Arial"/>
                <a:ea typeface="Arial"/>
                <a:cs typeface="Arial"/>
                <a:sym typeface="Arial"/>
              </a:defRPr>
            </a:lvl1pPr>
            <a:lvl2pPr indent="0" lvl="1" marL="0" marR="0" rtl="0" algn="l">
              <a:spcBef>
                <a:spcPts val="0"/>
              </a:spcBef>
              <a:spcAft>
                <a:spcPts val="0"/>
              </a:spcAft>
              <a:buSzPts val="500"/>
              <a:buNone/>
              <a:defRPr sz="700"/>
            </a:lvl2pPr>
            <a:lvl3pPr indent="0" lvl="2" marL="0" marR="0" rtl="0" algn="l">
              <a:spcBef>
                <a:spcPts val="0"/>
              </a:spcBef>
              <a:spcAft>
                <a:spcPts val="0"/>
              </a:spcAft>
              <a:buSzPts val="500"/>
              <a:buNone/>
              <a:defRPr sz="700"/>
            </a:lvl3pPr>
            <a:lvl4pPr indent="0" lvl="3" marL="0" marR="0" rtl="0" algn="l">
              <a:spcBef>
                <a:spcPts val="0"/>
              </a:spcBef>
              <a:spcAft>
                <a:spcPts val="0"/>
              </a:spcAft>
              <a:buSzPts val="500"/>
              <a:buNone/>
              <a:defRPr sz="700"/>
            </a:lvl4pPr>
            <a:lvl5pPr indent="0" lvl="4" marL="0" marR="0" rtl="0" algn="l">
              <a:spcBef>
                <a:spcPts val="0"/>
              </a:spcBef>
              <a:spcAft>
                <a:spcPts val="0"/>
              </a:spcAft>
              <a:buSzPts val="500"/>
              <a:buNone/>
              <a:defRPr sz="700"/>
            </a:lvl5pPr>
            <a:lvl6pPr indent="0" lvl="5" marL="0" marR="0" rtl="0" algn="l">
              <a:spcBef>
                <a:spcPts val="0"/>
              </a:spcBef>
              <a:spcAft>
                <a:spcPts val="0"/>
              </a:spcAft>
              <a:buSzPts val="500"/>
              <a:buNone/>
              <a:defRPr sz="700"/>
            </a:lvl6pPr>
            <a:lvl7pPr indent="0" lvl="6" marL="0" marR="0" rtl="0" algn="l">
              <a:spcBef>
                <a:spcPts val="0"/>
              </a:spcBef>
              <a:spcAft>
                <a:spcPts val="0"/>
              </a:spcAft>
              <a:buSzPts val="500"/>
              <a:buNone/>
              <a:defRPr sz="700"/>
            </a:lvl7pPr>
            <a:lvl8pPr indent="0" lvl="7" marL="0" marR="0" rtl="0" algn="l">
              <a:spcBef>
                <a:spcPts val="0"/>
              </a:spcBef>
              <a:spcAft>
                <a:spcPts val="0"/>
              </a:spcAft>
              <a:buSzPts val="500"/>
              <a:buNone/>
              <a:defRPr sz="700"/>
            </a:lvl8pPr>
            <a:lvl9pPr indent="0" lvl="8" marL="0" marR="0" rtl="0" algn="l">
              <a:spcBef>
                <a:spcPts val="0"/>
              </a:spcBef>
              <a:spcAft>
                <a:spcPts val="0"/>
              </a:spcAft>
              <a:buSzPts val="500"/>
              <a:buNone/>
              <a:defRPr sz="700"/>
            </a:lvl9pPr>
          </a:lstStyle>
          <a:p/>
        </p:txBody>
      </p:sp>
    </p:spTree>
  </p:cSld>
  <p:clrMap accent1="accent1" accent2="accent2" accent3="accent3" accent4="accent4" accent5="accent5" accent6="accent6" bg1="lt1" bg2="dk2" tx1="dk1" tx2="lt2" folHlink="folHlink" hlink="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10.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6.gif"/><Relationship Id="rId4" Type="http://schemas.openxmlformats.org/officeDocument/2006/relationships/image" Target="../media/image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 Id="rId3"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image" Target="../media/image5.png"/><Relationship Id="rId4" Type="http://schemas.openxmlformats.org/officeDocument/2006/relationships/hyperlink" Target="https://github.com/tensorflow/tensor2tensor/blob/master/tensor2tensor/layers/common_attention.py#L1264"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image" Target="../media/image8.png"/><Relationship Id="rId4" Type="http://schemas.openxmlformats.org/officeDocument/2006/relationships/image" Target="../media/image11.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 Id="rId3"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hyperlink" Target="http://www.separatist.org/se_frontend/post-punk-musician-the-kidney.html&amp;lt;/ref&amp;gt"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hyperlink" Target="http://www.talkradio.net/article/independent-music-fades-from-the-closed-drawings-out&amp;lt;/ref&amp;gt" TargetMode="External"/><Relationship Id="rId4" Type="http://schemas.openxmlformats.org/officeDocument/2006/relationships/hyperlink" Target="http://www.discogs.com/artist/The+Op%C5%8Dn+&amp;amp;+Psalm&amp;lt;/ref&amp;gt"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hyperlink" Target="https://www.discogs.com/album/69771" TargetMode="External"/><Relationship Id="rId4" Type="http://schemas.openxmlformats.org/officeDocument/2006/relationships/hyperlink" Target="https://www.discogs.com/album/69771"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0.xml"/><Relationship Id="rId3" Type="http://schemas.openxmlformats.org/officeDocument/2006/relationships/image" Target="../media/image18.png"/><Relationship Id="rId4" Type="http://schemas.openxmlformats.org/officeDocument/2006/relationships/image" Target="../media/image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2.xml"/><Relationship Id="rId3" Type="http://schemas.openxmlformats.org/officeDocument/2006/relationships/image" Target="../media/image1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1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5.xml"/><Relationship Id="rId3" Type="http://schemas.openxmlformats.org/officeDocument/2006/relationships/image" Target="../media/image13.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6.xml"/><Relationship Id="rId3" Type="http://schemas.openxmlformats.org/officeDocument/2006/relationships/hyperlink" Target="https://github.com/tensorflow/tensor2tensor" TargetMode="External"/><Relationship Id="rId4" Type="http://schemas.openxmlformats.org/officeDocument/2006/relationships/hyperlink" Target="https://research.googleblog.com/2017/06/accelerating-deep-learning-research.html"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57.xml"/><Relationship Id="rId3" Type="http://schemas.openxmlformats.org/officeDocument/2006/relationships/hyperlink" Target="https://github.com/tensorflow/tensor2tensor" TargetMode="External"/><Relationship Id="rId4" Type="http://schemas.openxmlformats.org/officeDocument/2006/relationships/hyperlink" Target="https://github.com/tensorflow/tensor2tensor/blob/master/tensor2tensor/data_generators/problem.py" TargetMode="External"/><Relationship Id="rId5" Type="http://schemas.openxmlformats.org/officeDocument/2006/relationships/hyperlink" Target="https://github.com/tensorflow/tensor2tensor/blob/master/tensor2tensor/utils/t2t_model.py"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1.xml"/><Relationship Id="rId3" Type="http://schemas.openxmlformats.org/officeDocument/2006/relationships/hyperlink" Target="https://github.com/tensorflow/tensor2tensor#papers" TargetMode="External"/><Relationship Id="rId4" Type="http://schemas.openxmlformats.org/officeDocument/2006/relationships/hyperlink" Target="https://cloud.google.com/tpu/docs/tutorials/transformer" TargetMode="External"/><Relationship Id="rId5" Type="http://schemas.openxmlformats.org/officeDocument/2006/relationships/hyperlink" Target="https://github.com/tensorflow/tensor2tensor" TargetMode="External"/><Relationship Id="rId6" Type="http://schemas.openxmlformats.org/officeDocument/2006/relationships/hyperlink" Target="https://gitter.im/tensor2tensor/Lobby" TargetMode="External"/><Relationship Id="rId7" Type="http://schemas.openxmlformats.org/officeDocument/2006/relationships/hyperlink" Target="https://groups.google.com/forum/#!forum/tensor2tensor"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hyperlink" Target="http://goo.gl/wkHexj" TargetMode="External"/><Relationship Id="rId4" Type="http://schemas.openxmlformats.org/officeDocument/2006/relationships/hyperlink" Target="https://github.com/tensorflow/tensor2tensor" TargetMode="External"/><Relationship Id="rId5" Type="http://schemas.openxmlformats.org/officeDocument/2006/relationships/hyperlink" Target="https://cloud.google.com/blog/big-data/2018/02/cloud-poetry-training-and-hyperparameter-tuning-custom-text-models-on-cloud-ml-engine"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53"/>
          <p:cNvSpPr txBox="1"/>
          <p:nvPr>
            <p:ph idx="4294967295" type="ctrTitle"/>
          </p:nvPr>
        </p:nvSpPr>
        <p:spPr>
          <a:xfrm>
            <a:off x="892975" y="863950"/>
            <a:ext cx="7757400" cy="1741200"/>
          </a:xfrm>
          <a:prstGeom prst="rect">
            <a:avLst/>
          </a:prstGeom>
          <a:noFill/>
          <a:ln>
            <a:noFill/>
          </a:ln>
        </p:spPr>
        <p:txBody>
          <a:bodyPr anchorCtr="0" anchor="b" bIns="32750" lIns="32750" spcFirstLastPara="1" rIns="32750" wrap="square" tIns="32750">
            <a:noAutofit/>
          </a:bodyPr>
          <a:lstStyle/>
          <a:p>
            <a:pPr indent="0" lvl="0" marL="0" marR="0" rtl="0" algn="ctr">
              <a:lnSpc>
                <a:spcPct val="100000"/>
              </a:lnSpc>
              <a:spcBef>
                <a:spcPts val="0"/>
              </a:spcBef>
              <a:spcAft>
                <a:spcPts val="0"/>
              </a:spcAft>
              <a:buClr>
                <a:srgbClr val="000000"/>
              </a:buClr>
              <a:buFont typeface="Helvetica Neue Light"/>
              <a:buNone/>
            </a:pPr>
            <a:r>
              <a:rPr lang="en" sz="4800"/>
              <a:t>Tensor2Tensor Transformers </a:t>
            </a:r>
            <a:r>
              <a:rPr lang="en" sz="3000"/>
              <a:t>TensorFlow for Deep Learning Research </a:t>
            </a:r>
            <a:endParaRPr sz="3000"/>
          </a:p>
        </p:txBody>
      </p:sp>
      <p:sp>
        <p:nvSpPr>
          <p:cNvPr id="193" name="Google Shape;193;p53"/>
          <p:cNvSpPr txBox="1"/>
          <p:nvPr>
            <p:ph idx="4294967295" type="subTitle"/>
          </p:nvPr>
        </p:nvSpPr>
        <p:spPr>
          <a:xfrm>
            <a:off x="364675" y="3185525"/>
            <a:ext cx="8672700" cy="1182000"/>
          </a:xfrm>
          <a:prstGeom prst="rect">
            <a:avLst/>
          </a:prstGeom>
          <a:noFill/>
          <a:ln>
            <a:noFill/>
          </a:ln>
        </p:spPr>
        <p:txBody>
          <a:bodyPr anchorCtr="0" anchor="t" bIns="32750" lIns="32750" spcFirstLastPara="1" rIns="32750" wrap="square" tIns="32750">
            <a:noAutofit/>
          </a:bodyPr>
          <a:lstStyle/>
          <a:p>
            <a:pPr indent="0" lvl="0" marL="0" rtl="0" algn="just">
              <a:spcBef>
                <a:spcPts val="0"/>
              </a:spcBef>
              <a:spcAft>
                <a:spcPts val="0"/>
              </a:spcAft>
              <a:buClr>
                <a:schemeClr val="dk1"/>
              </a:buClr>
              <a:buFont typeface="Helvetica Neue Light"/>
              <a:buNone/>
            </a:pPr>
            <a:r>
              <a:rPr lang="en" sz="1900">
                <a:solidFill>
                  <a:schemeClr val="dk1"/>
                </a:solidFill>
              </a:rPr>
              <a:t>Based on </a:t>
            </a:r>
            <a:r>
              <a:rPr i="1" lang="en" sz="1900">
                <a:solidFill>
                  <a:schemeClr val="dk1"/>
                </a:solidFill>
              </a:rPr>
              <a:t>Attention Is All You Need</a:t>
            </a:r>
            <a:r>
              <a:rPr lang="en" sz="1900">
                <a:solidFill>
                  <a:schemeClr val="dk1"/>
                </a:solidFill>
              </a:rPr>
              <a:t> by Ashish Vaswani, Noam Shazeer, Niki Parmar, Jakob Uszkoreit, Llion Jones, Aidan N. Gomez, Łukasz Kaiser, Illia Polosukhin and other works with Samy Bengio, Eugene Brevdo, Francois Chollet, Stephan Gouws, Nal Kalchbrenner, Ofir Nachum, Aurko Roy, Ryan Sepassi.</a:t>
            </a:r>
            <a:endParaRPr sz="900">
              <a:solidFill>
                <a:schemeClr val="dk1"/>
              </a:solidFill>
            </a:endParaRPr>
          </a:p>
          <a:p>
            <a:pPr indent="0" lvl="0" marL="0" marR="0" rtl="0" algn="l">
              <a:lnSpc>
                <a:spcPct val="100000"/>
              </a:lnSpc>
              <a:spcBef>
                <a:spcPts val="0"/>
              </a:spcBef>
              <a:spcAft>
                <a:spcPts val="0"/>
              </a:spcAft>
              <a:buClr>
                <a:srgbClr val="000000"/>
              </a:buClr>
              <a:buFont typeface="Helvetica Neue Light"/>
              <a:buNone/>
            </a:pPr>
            <a:r>
              <a:t/>
            </a:r>
            <a:endParaRPr sz="1900"/>
          </a:p>
        </p:txBody>
      </p:sp>
      <p:sp>
        <p:nvSpPr>
          <p:cNvPr id="194" name="Google Shape;194;p53"/>
          <p:cNvSpPr txBox="1"/>
          <p:nvPr/>
        </p:nvSpPr>
        <p:spPr>
          <a:xfrm>
            <a:off x="2776975" y="2558650"/>
            <a:ext cx="3728700" cy="34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Helvetica Neue Light"/>
              <a:buNone/>
            </a:pPr>
            <a:r>
              <a:rPr lang="en" sz="1900">
                <a:solidFill>
                  <a:schemeClr val="dk1"/>
                </a:solidFill>
                <a:latin typeface="Helvetica Neue Light"/>
                <a:ea typeface="Helvetica Neue Light"/>
                <a:cs typeface="Helvetica Neue Light"/>
                <a:sym typeface="Helvetica Neue Light"/>
              </a:rPr>
              <a:t>   </a:t>
            </a:r>
            <a:r>
              <a:rPr lang="en" sz="2400">
                <a:solidFill>
                  <a:schemeClr val="dk1"/>
                </a:solidFill>
                <a:latin typeface="Helvetica Neue Light"/>
                <a:ea typeface="Helvetica Neue Light"/>
                <a:cs typeface="Helvetica Neue Light"/>
                <a:sym typeface="Helvetica Neue Light"/>
              </a:rPr>
              <a:t>         Łukasz Kaiser</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6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Sentence compression with LSTMs</a:t>
            </a:r>
            <a:endParaRPr/>
          </a:p>
        </p:txBody>
      </p:sp>
      <p:sp>
        <p:nvSpPr>
          <p:cNvPr id="251" name="Google Shape;251;p62"/>
          <p:cNvSpPr txBox="1"/>
          <p:nvPr/>
        </p:nvSpPr>
        <p:spPr>
          <a:xfrm>
            <a:off x="427300" y="1952200"/>
            <a:ext cx="8389200" cy="290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rPr>
              <a:t>Example:</a:t>
            </a:r>
            <a:endParaRPr sz="1800">
              <a:solidFill>
                <a:schemeClr val="dk1"/>
              </a:solidFill>
            </a:endParaRPr>
          </a:p>
          <a:p>
            <a:pPr indent="0" lvl="0" marL="0" rtl="0" algn="l">
              <a:lnSpc>
                <a:spcPct val="115000"/>
              </a:lnSpc>
              <a:spcBef>
                <a:spcPts val="0"/>
              </a:spcBef>
              <a:spcAft>
                <a:spcPts val="0"/>
              </a:spcAft>
              <a:buNone/>
            </a:pPr>
            <a:r>
              <a:rPr lang="en" sz="1800"/>
              <a:t>Input:	</a:t>
            </a:r>
            <a:r>
              <a:rPr i="1" lang="en" sz="1800"/>
              <a:t>State Sen. Stewart Greenleaf discusses his proposed human</a:t>
            </a:r>
            <a:endParaRPr i="1" sz="1800"/>
          </a:p>
          <a:p>
            <a:pPr indent="457200" lvl="0" marL="457200" rtl="0" algn="l">
              <a:lnSpc>
                <a:spcPct val="115000"/>
              </a:lnSpc>
              <a:spcBef>
                <a:spcPts val="0"/>
              </a:spcBef>
              <a:spcAft>
                <a:spcPts val="0"/>
              </a:spcAft>
              <a:buNone/>
            </a:pPr>
            <a:r>
              <a:rPr i="1" lang="en" sz="1800"/>
              <a:t>trafficking bill at Calvery Baptist Church in Willow Grove Thursday night.</a:t>
            </a:r>
            <a:endParaRPr i="1" sz="1800"/>
          </a:p>
          <a:p>
            <a:pPr indent="0" lvl="0" marL="0" rtl="0" algn="l">
              <a:lnSpc>
                <a:spcPct val="115000"/>
              </a:lnSpc>
              <a:spcBef>
                <a:spcPts val="0"/>
              </a:spcBef>
              <a:spcAft>
                <a:spcPts val="0"/>
              </a:spcAft>
              <a:buNone/>
            </a:pPr>
            <a:r>
              <a:rPr lang="en" sz="1800"/>
              <a:t>Output:	Stewart Greenleaf discusses his human trafficking bill.</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800">
                <a:solidFill>
                  <a:schemeClr val="dk1"/>
                </a:solidFill>
              </a:rPr>
              <a:t>Results:						readability		informativeness</a:t>
            </a:r>
            <a:endParaRPr sz="1800">
              <a:solidFill>
                <a:schemeClr val="dk1"/>
              </a:solidFill>
            </a:endParaRPr>
          </a:p>
          <a:p>
            <a:pPr indent="0" lvl="0" marL="0" rtl="0" algn="l">
              <a:lnSpc>
                <a:spcPct val="115000"/>
              </a:lnSpc>
              <a:spcBef>
                <a:spcPts val="0"/>
              </a:spcBef>
              <a:spcAft>
                <a:spcPts val="0"/>
              </a:spcAft>
              <a:buNone/>
            </a:pPr>
            <a:r>
              <a:rPr lang="en" sz="1800"/>
              <a:t>MIRA (previous best):			  </a:t>
            </a:r>
            <a:r>
              <a:rPr lang="en" sz="1800">
                <a:solidFill>
                  <a:schemeClr val="accent2"/>
                </a:solidFill>
              </a:rPr>
              <a:t>4.31			  3.55</a:t>
            </a:r>
            <a:endParaRPr sz="1800">
              <a:solidFill>
                <a:schemeClr val="accent2"/>
              </a:solidFill>
            </a:endParaRPr>
          </a:p>
          <a:p>
            <a:pPr indent="0" lvl="0" marL="0" rtl="0" algn="l">
              <a:lnSpc>
                <a:spcPct val="115000"/>
              </a:lnSpc>
              <a:spcBef>
                <a:spcPts val="0"/>
              </a:spcBef>
              <a:spcAft>
                <a:spcPts val="0"/>
              </a:spcAft>
              <a:buNone/>
            </a:pPr>
            <a:r>
              <a:rPr lang="en" sz="1800"/>
              <a:t>LSTM </a:t>
            </a:r>
            <a:r>
              <a:rPr lang="en" sz="1800">
                <a:solidFill>
                  <a:schemeClr val="dk1"/>
                </a:solidFill>
              </a:rPr>
              <a:t>[Filippova et al., 2015]</a:t>
            </a:r>
            <a:r>
              <a:rPr lang="en" sz="1800"/>
              <a:t>:	  </a:t>
            </a:r>
            <a:r>
              <a:rPr lang="en" sz="1800">
                <a:solidFill>
                  <a:schemeClr val="accent2"/>
                </a:solidFill>
              </a:rPr>
              <a:t>4.51			  3.78</a:t>
            </a:r>
            <a:endParaRPr sz="1800">
              <a:solidFill>
                <a:schemeClr val="accen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6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Translation with LSTMs</a:t>
            </a:r>
            <a:endParaRPr/>
          </a:p>
        </p:txBody>
      </p:sp>
      <p:sp>
        <p:nvSpPr>
          <p:cNvPr id="257" name="Google Shape;257;p63"/>
          <p:cNvSpPr txBox="1"/>
          <p:nvPr/>
        </p:nvSpPr>
        <p:spPr>
          <a:xfrm>
            <a:off x="427300" y="1952200"/>
            <a:ext cx="8491200" cy="2901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t>Translation</a:t>
            </a:r>
            <a:r>
              <a:rPr lang="en" sz="1800"/>
              <a:t> performance is measured in </a:t>
            </a:r>
            <a:r>
              <a:rPr lang="en" sz="1800">
                <a:solidFill>
                  <a:schemeClr val="accent2"/>
                </a:solidFill>
              </a:rPr>
              <a:t>BLEU scores</a:t>
            </a:r>
            <a:r>
              <a:rPr lang="en" sz="1800"/>
              <a:t> (higher is better, EnDe):</a:t>
            </a:r>
            <a:endParaRPr sz="1800"/>
          </a:p>
          <a:p>
            <a:pPr indent="-342900" lvl="0" marL="457200" rtl="0" algn="l">
              <a:lnSpc>
                <a:spcPct val="115000"/>
              </a:lnSpc>
              <a:spcBef>
                <a:spcPts val="0"/>
              </a:spcBef>
              <a:spcAft>
                <a:spcPts val="0"/>
              </a:spcAft>
              <a:buSzPts val="1800"/>
              <a:buChar char="●"/>
            </a:pPr>
            <a:r>
              <a:rPr lang="en" sz="1800"/>
              <a:t>Phrase-Based MT:		</a:t>
            </a:r>
            <a:r>
              <a:rPr lang="en" sz="1800">
                <a:solidFill>
                  <a:schemeClr val="accent2"/>
                </a:solidFill>
              </a:rPr>
              <a:t>20.7</a:t>
            </a:r>
            <a:r>
              <a:rPr lang="en" sz="1800"/>
              <a:t>		</a:t>
            </a:r>
            <a:r>
              <a:rPr lang="en" sz="1800">
                <a:solidFill>
                  <a:schemeClr val="dk1"/>
                </a:solidFill>
              </a:rPr>
              <a:t>[Durrani et al., 2014]</a:t>
            </a:r>
            <a:endParaRPr sz="1800">
              <a:solidFill>
                <a:schemeClr val="dk1"/>
              </a:solidFill>
            </a:endParaRPr>
          </a:p>
          <a:p>
            <a:pPr indent="-342900" lvl="0" marL="457200" rtl="0" algn="l">
              <a:lnSpc>
                <a:spcPct val="115000"/>
              </a:lnSpc>
              <a:spcBef>
                <a:spcPts val="0"/>
              </a:spcBef>
              <a:spcAft>
                <a:spcPts val="0"/>
              </a:spcAft>
              <a:buSzPts val="1800"/>
              <a:buChar char="●"/>
            </a:pPr>
            <a:r>
              <a:rPr lang="en" sz="1800"/>
              <a:t>Early LSTM model</a:t>
            </a:r>
            <a:r>
              <a:rPr lang="en" sz="1800"/>
              <a:t>:		</a:t>
            </a:r>
            <a:r>
              <a:rPr lang="en" sz="1800">
                <a:solidFill>
                  <a:schemeClr val="accent2"/>
                </a:solidFill>
              </a:rPr>
              <a:t>19.4</a:t>
            </a:r>
            <a:r>
              <a:rPr lang="en" sz="1800">
                <a:solidFill>
                  <a:schemeClr val="accent2"/>
                </a:solidFill>
              </a:rPr>
              <a:t>	</a:t>
            </a:r>
            <a:r>
              <a:rPr lang="en" sz="1800"/>
              <a:t>	</a:t>
            </a:r>
            <a:r>
              <a:rPr lang="en" sz="1800">
                <a:solidFill>
                  <a:schemeClr val="dk1"/>
                </a:solidFill>
              </a:rPr>
              <a:t>[</a:t>
            </a:r>
            <a:r>
              <a:rPr lang="en" sz="1800">
                <a:solidFill>
                  <a:schemeClr val="dk1"/>
                </a:solidFill>
              </a:rPr>
              <a:t>Sébastien</a:t>
            </a:r>
            <a:r>
              <a:rPr lang="en" sz="1800">
                <a:solidFill>
                  <a:schemeClr val="dk1"/>
                </a:solidFill>
              </a:rPr>
              <a:t> et al., 2015]</a:t>
            </a:r>
            <a:endParaRPr sz="1800"/>
          </a:p>
          <a:p>
            <a:pPr indent="-342900" lvl="0" marL="457200" rtl="0" algn="l">
              <a:lnSpc>
                <a:spcPct val="115000"/>
              </a:lnSpc>
              <a:spcBef>
                <a:spcPts val="0"/>
              </a:spcBef>
              <a:spcAft>
                <a:spcPts val="0"/>
              </a:spcAft>
              <a:buSzPts val="1800"/>
              <a:buChar char="●"/>
            </a:pPr>
            <a:r>
              <a:rPr lang="en" sz="1800"/>
              <a:t>DeepAtt (large LSTM):	</a:t>
            </a:r>
            <a:r>
              <a:rPr lang="en" sz="1800">
                <a:solidFill>
                  <a:schemeClr val="accent2"/>
                </a:solidFill>
              </a:rPr>
              <a:t>20.6</a:t>
            </a:r>
            <a:r>
              <a:rPr lang="en" sz="1800"/>
              <a:t>		</a:t>
            </a:r>
            <a:r>
              <a:rPr lang="en" sz="1800">
                <a:solidFill>
                  <a:schemeClr val="dk1"/>
                </a:solidFill>
              </a:rPr>
              <a:t>[</a:t>
            </a:r>
            <a:r>
              <a:rPr lang="en" sz="1800">
                <a:solidFill>
                  <a:schemeClr val="dk1"/>
                </a:solidFill>
              </a:rPr>
              <a:t>Zhou</a:t>
            </a:r>
            <a:r>
              <a:rPr lang="en" sz="1800">
                <a:solidFill>
                  <a:schemeClr val="dk1"/>
                </a:solidFill>
              </a:rPr>
              <a:t> et al., 2016]</a:t>
            </a:r>
            <a:endParaRPr sz="1800"/>
          </a:p>
          <a:p>
            <a:pPr indent="-342900" lvl="0" marL="457200" rtl="0" algn="l">
              <a:lnSpc>
                <a:spcPct val="115000"/>
              </a:lnSpc>
              <a:spcBef>
                <a:spcPts val="0"/>
              </a:spcBef>
              <a:spcAft>
                <a:spcPts val="0"/>
              </a:spcAft>
              <a:buSzPts val="1800"/>
              <a:buChar char="●"/>
            </a:pPr>
            <a:r>
              <a:rPr lang="en" sz="1800"/>
              <a:t>GNMT (large LSTM):		</a:t>
            </a:r>
            <a:r>
              <a:rPr lang="en" sz="1800">
                <a:solidFill>
                  <a:schemeClr val="accent2"/>
                </a:solidFill>
              </a:rPr>
              <a:t>24.9</a:t>
            </a:r>
            <a:r>
              <a:rPr lang="en" sz="1800"/>
              <a:t>		</a:t>
            </a:r>
            <a:r>
              <a:rPr lang="en" sz="1800">
                <a:solidFill>
                  <a:schemeClr val="dk1"/>
                </a:solidFill>
              </a:rPr>
              <a:t>[Wu et al., 2016]</a:t>
            </a:r>
            <a:endParaRPr sz="1800"/>
          </a:p>
          <a:p>
            <a:pPr indent="-342900" lvl="0" marL="457200" rtl="0" algn="l">
              <a:lnSpc>
                <a:spcPct val="115000"/>
              </a:lnSpc>
              <a:spcBef>
                <a:spcPts val="0"/>
              </a:spcBef>
              <a:spcAft>
                <a:spcPts val="0"/>
              </a:spcAft>
              <a:buSzPts val="1800"/>
              <a:buChar char="●"/>
            </a:pPr>
            <a:r>
              <a:rPr lang="en" sz="1800"/>
              <a:t>GN</a:t>
            </a:r>
            <a:r>
              <a:rPr lang="en" sz="1800"/>
              <a:t>MT+MoE:				</a:t>
            </a:r>
            <a:r>
              <a:rPr lang="en" sz="1800">
                <a:solidFill>
                  <a:schemeClr val="accent2"/>
                </a:solidFill>
              </a:rPr>
              <a:t>26.0</a:t>
            </a:r>
            <a:r>
              <a:rPr lang="en" sz="1800"/>
              <a:t>		</a:t>
            </a:r>
            <a:r>
              <a:rPr lang="en" sz="1800">
                <a:solidFill>
                  <a:schemeClr val="dk1"/>
                </a:solidFill>
              </a:rPr>
              <a:t>[Shazeer &amp; Mirhoseini et al., 2016]</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800"/>
              <a:t>Again, model size and tuning seem to be the decisive factor.</a:t>
            </a:r>
            <a:endParaRPr sz="1800"/>
          </a:p>
          <a:p>
            <a:pPr indent="0" lvl="0" marL="0" rtl="0" algn="l">
              <a:lnSpc>
                <a:spcPct val="115000"/>
              </a:lnSpc>
              <a:spcBef>
                <a:spcPts val="0"/>
              </a:spcBef>
              <a:spcAft>
                <a:spcPts val="0"/>
              </a:spcAft>
              <a:buNone/>
            </a:pPr>
            <a:r>
              <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6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Translation with LSTMs: Examples</a:t>
            </a:r>
            <a:endParaRPr/>
          </a:p>
        </p:txBody>
      </p:sp>
      <p:sp>
        <p:nvSpPr>
          <p:cNvPr id="263" name="Google Shape;263;p64"/>
          <p:cNvSpPr txBox="1"/>
          <p:nvPr/>
        </p:nvSpPr>
        <p:spPr>
          <a:xfrm>
            <a:off x="427300" y="1952200"/>
            <a:ext cx="8574600" cy="2901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dk1"/>
                </a:solidFill>
              </a:rPr>
              <a:t>German:</a:t>
            </a:r>
            <a:endParaRPr sz="1800">
              <a:solidFill>
                <a:schemeClr val="dk1"/>
              </a:solidFill>
            </a:endParaRPr>
          </a:p>
          <a:p>
            <a:pPr indent="0" lvl="0" marL="0" rtl="0" algn="l">
              <a:lnSpc>
                <a:spcPct val="115000"/>
              </a:lnSpc>
              <a:spcBef>
                <a:spcPts val="0"/>
              </a:spcBef>
              <a:spcAft>
                <a:spcPts val="0"/>
              </a:spcAft>
              <a:buNone/>
            </a:pPr>
            <a:r>
              <a:rPr lang="en" sz="1800"/>
              <a:t>Probleme kann man niemals mit derselben Denkweise lösen, durch die sie entstanden sind.</a:t>
            </a:r>
            <a:endParaRPr sz="1800"/>
          </a:p>
          <a:p>
            <a:pPr indent="0" lvl="0" marL="0" rtl="0" algn="l">
              <a:lnSpc>
                <a:spcPct val="115000"/>
              </a:lnSpc>
              <a:spcBef>
                <a:spcPts val="0"/>
              </a:spcBef>
              <a:spcAft>
                <a:spcPts val="0"/>
              </a:spcAft>
              <a:buNone/>
            </a:pPr>
            <a:r>
              <a:t/>
            </a:r>
            <a:endParaRPr sz="1800"/>
          </a:p>
          <a:p>
            <a:pPr indent="0" lvl="0" marL="0" rtl="0" algn="l">
              <a:lnSpc>
                <a:spcPct val="150000"/>
              </a:lnSpc>
              <a:spcBef>
                <a:spcPts val="0"/>
              </a:spcBef>
              <a:spcAft>
                <a:spcPts val="0"/>
              </a:spcAft>
              <a:buNone/>
            </a:pPr>
            <a:r>
              <a:rPr lang="en" sz="1800">
                <a:solidFill>
                  <a:schemeClr val="dk1"/>
                </a:solidFill>
              </a:rPr>
              <a:t>PBMT Translate:						GNMT Translate:</a:t>
            </a:r>
            <a:endParaRPr sz="1800"/>
          </a:p>
          <a:p>
            <a:pPr indent="0" lvl="0" marL="0" rtl="0" algn="l">
              <a:lnSpc>
                <a:spcPct val="115000"/>
              </a:lnSpc>
              <a:spcBef>
                <a:spcPts val="0"/>
              </a:spcBef>
              <a:spcAft>
                <a:spcPts val="0"/>
              </a:spcAft>
              <a:buNone/>
            </a:pPr>
            <a:r>
              <a:rPr lang="en" sz="1800"/>
              <a:t>No problem can be solved from			Problems can never be solved</a:t>
            </a:r>
            <a:endParaRPr sz="1800"/>
          </a:p>
          <a:p>
            <a:pPr indent="0" lvl="0" marL="0" rtl="0" algn="l">
              <a:lnSpc>
                <a:spcPct val="115000"/>
              </a:lnSpc>
              <a:spcBef>
                <a:spcPts val="0"/>
              </a:spcBef>
              <a:spcAft>
                <a:spcPts val="0"/>
              </a:spcAft>
              <a:buNone/>
            </a:pPr>
            <a:r>
              <a:rPr lang="en" sz="1800"/>
              <a:t>the same consciousness that			with the same way of thinking</a:t>
            </a:r>
            <a:endParaRPr sz="1800"/>
          </a:p>
          <a:p>
            <a:pPr indent="0" lvl="0" marL="0" rtl="0" algn="l">
              <a:lnSpc>
                <a:spcPct val="115000"/>
              </a:lnSpc>
              <a:spcBef>
                <a:spcPts val="0"/>
              </a:spcBef>
              <a:spcAft>
                <a:spcPts val="0"/>
              </a:spcAft>
              <a:buNone/>
            </a:pPr>
            <a:r>
              <a:rPr lang="en" sz="1800"/>
              <a:t>they have arisen.						that caused them.</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sp>
        <p:nvSpPr>
          <p:cNvPr id="268" name="Google Shape;268;p6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Translation with LSTMs: How good is it?</a:t>
            </a:r>
            <a:endParaRPr/>
          </a:p>
        </p:txBody>
      </p:sp>
      <p:sp>
        <p:nvSpPr>
          <p:cNvPr id="269" name="Google Shape;269;p65"/>
          <p:cNvSpPr txBox="1"/>
          <p:nvPr/>
        </p:nvSpPr>
        <p:spPr>
          <a:xfrm>
            <a:off x="427300" y="1952200"/>
            <a:ext cx="8574600" cy="2901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800"/>
          </a:p>
        </p:txBody>
      </p:sp>
      <p:graphicFrame>
        <p:nvGraphicFramePr>
          <p:cNvPr id="270" name="Google Shape;270;p65"/>
          <p:cNvGraphicFramePr/>
          <p:nvPr/>
        </p:nvGraphicFramePr>
        <p:xfrm>
          <a:off x="447550" y="2277850"/>
          <a:ext cx="3000000" cy="3000000"/>
        </p:xfrm>
        <a:graphic>
          <a:graphicData uri="http://schemas.openxmlformats.org/drawingml/2006/table">
            <a:tbl>
              <a:tblPr>
                <a:noFill/>
                <a:tableStyleId>{F2D80403-696B-4897-AD55-E8C665C0F9FD}</a:tableStyleId>
              </a:tblPr>
              <a:tblGrid>
                <a:gridCol w="1967300"/>
                <a:gridCol w="1447800"/>
                <a:gridCol w="1447800"/>
                <a:gridCol w="1447800"/>
                <a:gridCol w="1996350"/>
              </a:tblGrid>
              <a:tr h="369550">
                <a:tc>
                  <a:txBody>
                    <a:bodyPr>
                      <a:noAutofit/>
                    </a:bodyPr>
                    <a:lstStyle/>
                    <a:p>
                      <a:pPr indent="0" lvl="0" marL="0" rtl="0" algn="ctr">
                        <a:spcBef>
                          <a:spcPts val="0"/>
                        </a:spcBef>
                        <a:spcAft>
                          <a:spcPts val="0"/>
                        </a:spcAft>
                        <a:buNone/>
                      </a:pPr>
                      <a:r>
                        <a:t/>
                      </a:r>
                      <a:endParaRPr/>
                    </a:p>
                  </a:txBody>
                  <a:tcPr marT="91425" marB="91425" marR="91425" marL="91425"/>
                </a:tc>
                <a:tc>
                  <a:txBody>
                    <a:bodyPr>
                      <a:noAutofit/>
                    </a:bodyPr>
                    <a:lstStyle/>
                    <a:p>
                      <a:pPr indent="0" lvl="0" marL="0" rtl="0" algn="ctr">
                        <a:spcBef>
                          <a:spcPts val="0"/>
                        </a:spcBef>
                        <a:spcAft>
                          <a:spcPts val="0"/>
                        </a:spcAft>
                        <a:buNone/>
                      </a:pPr>
                      <a:r>
                        <a:rPr lang="en"/>
                        <a:t>PBMT</a:t>
                      </a:r>
                      <a:endParaRPr/>
                    </a:p>
                  </a:txBody>
                  <a:tcPr marT="91425" marB="91425" marR="91425" marL="91425"/>
                </a:tc>
                <a:tc>
                  <a:txBody>
                    <a:bodyPr>
                      <a:noAutofit/>
                    </a:bodyPr>
                    <a:lstStyle/>
                    <a:p>
                      <a:pPr indent="0" lvl="0" marL="0" rtl="0" algn="ctr">
                        <a:spcBef>
                          <a:spcPts val="0"/>
                        </a:spcBef>
                        <a:spcAft>
                          <a:spcPts val="0"/>
                        </a:spcAft>
                        <a:buNone/>
                      </a:pPr>
                      <a:r>
                        <a:rPr lang="en"/>
                        <a:t>GNMT</a:t>
                      </a:r>
                      <a:endParaRPr/>
                    </a:p>
                  </a:txBody>
                  <a:tcPr marT="91425" marB="91425" marR="91425" marL="91425"/>
                </a:tc>
                <a:tc>
                  <a:txBody>
                    <a:bodyPr>
                      <a:noAutofit/>
                    </a:bodyPr>
                    <a:lstStyle/>
                    <a:p>
                      <a:pPr indent="0" lvl="0" marL="0" rtl="0" algn="ctr">
                        <a:spcBef>
                          <a:spcPts val="0"/>
                        </a:spcBef>
                        <a:spcAft>
                          <a:spcPts val="0"/>
                        </a:spcAft>
                        <a:buNone/>
                      </a:pPr>
                      <a:r>
                        <a:rPr lang="en"/>
                        <a:t>Human</a:t>
                      </a:r>
                      <a:endParaRPr/>
                    </a:p>
                  </a:txBody>
                  <a:tcPr marT="91425" marB="91425" marR="91425" marL="91425"/>
                </a:tc>
                <a:tc>
                  <a:txBody>
                    <a:bodyPr>
                      <a:noAutofit/>
                    </a:bodyPr>
                    <a:lstStyle/>
                    <a:p>
                      <a:pPr indent="0" lvl="0" marL="0" rtl="0" algn="ctr">
                        <a:spcBef>
                          <a:spcPts val="0"/>
                        </a:spcBef>
                        <a:spcAft>
                          <a:spcPts val="0"/>
                        </a:spcAft>
                        <a:buNone/>
                      </a:pPr>
                      <a:r>
                        <a:rPr lang="en"/>
                        <a:t>Relative improvement</a:t>
                      </a:r>
                      <a:endParaRPr/>
                    </a:p>
                  </a:txBody>
                  <a:tcPr marT="91425" marB="91425" marR="91425" marL="91425"/>
                </a:tc>
              </a:tr>
              <a:tr h="369550">
                <a:tc>
                  <a:txBody>
                    <a:bodyPr>
                      <a:noAutofit/>
                    </a:bodyPr>
                    <a:lstStyle/>
                    <a:p>
                      <a:pPr indent="0" lvl="0" marL="0" rtl="0" algn="l">
                        <a:spcBef>
                          <a:spcPts val="0"/>
                        </a:spcBef>
                        <a:spcAft>
                          <a:spcPts val="0"/>
                        </a:spcAft>
                        <a:buNone/>
                      </a:pPr>
                      <a:r>
                        <a:rPr lang="en"/>
                        <a:t>English → Spanish </a:t>
                      </a:r>
                      <a:endParaRPr/>
                    </a:p>
                  </a:txBody>
                  <a:tcPr marT="91425" marB="91425" marR="91425" marL="91425"/>
                </a:tc>
                <a:tc>
                  <a:txBody>
                    <a:bodyPr>
                      <a:noAutofit/>
                    </a:bodyPr>
                    <a:lstStyle/>
                    <a:p>
                      <a:pPr indent="0" lvl="0" marL="0" rtl="0" algn="ctr">
                        <a:spcBef>
                          <a:spcPts val="0"/>
                        </a:spcBef>
                        <a:spcAft>
                          <a:spcPts val="0"/>
                        </a:spcAft>
                        <a:buNone/>
                      </a:pPr>
                      <a:r>
                        <a:rPr lang="en"/>
                        <a:t>4.885 </a:t>
                      </a:r>
                      <a:endParaRPr/>
                    </a:p>
                  </a:txBody>
                  <a:tcPr marT="91425" marB="91425" marR="91425" marL="91425"/>
                </a:tc>
                <a:tc>
                  <a:txBody>
                    <a:bodyPr>
                      <a:noAutofit/>
                    </a:bodyPr>
                    <a:lstStyle/>
                    <a:p>
                      <a:pPr indent="0" lvl="0" marL="0" rtl="0" algn="ctr">
                        <a:spcBef>
                          <a:spcPts val="0"/>
                        </a:spcBef>
                        <a:spcAft>
                          <a:spcPts val="0"/>
                        </a:spcAft>
                        <a:buNone/>
                      </a:pPr>
                      <a:r>
                        <a:rPr lang="en"/>
                        <a:t>5.428 </a:t>
                      </a:r>
                      <a:endParaRPr/>
                    </a:p>
                  </a:txBody>
                  <a:tcPr marT="91425" marB="91425" marR="91425" marL="91425"/>
                </a:tc>
                <a:tc>
                  <a:txBody>
                    <a:bodyPr>
                      <a:noAutofit/>
                    </a:bodyPr>
                    <a:lstStyle/>
                    <a:p>
                      <a:pPr indent="0" lvl="0" marL="0" rtl="0" algn="ctr">
                        <a:spcBef>
                          <a:spcPts val="0"/>
                        </a:spcBef>
                        <a:spcAft>
                          <a:spcPts val="0"/>
                        </a:spcAft>
                        <a:buNone/>
                      </a:pPr>
                      <a:r>
                        <a:rPr lang="en"/>
                        <a:t>5.504 </a:t>
                      </a:r>
                      <a:endParaRPr/>
                    </a:p>
                  </a:txBody>
                  <a:tcPr marT="91425" marB="91425" marR="91425" marL="91425"/>
                </a:tc>
                <a:tc>
                  <a:txBody>
                    <a:bodyPr>
                      <a:noAutofit/>
                    </a:bodyPr>
                    <a:lstStyle/>
                    <a:p>
                      <a:pPr indent="0" lvl="0" marL="0" rtl="0" algn="ctr">
                        <a:spcBef>
                          <a:spcPts val="0"/>
                        </a:spcBef>
                        <a:spcAft>
                          <a:spcPts val="0"/>
                        </a:spcAft>
                        <a:buNone/>
                      </a:pPr>
                      <a:r>
                        <a:rPr lang="en"/>
                        <a:t>87%</a:t>
                      </a:r>
                      <a:endParaRPr/>
                    </a:p>
                  </a:txBody>
                  <a:tcPr marT="91425" marB="91425" marR="91425" marL="91425"/>
                </a:tc>
              </a:tr>
              <a:tr h="369550">
                <a:tc>
                  <a:txBody>
                    <a:bodyPr>
                      <a:noAutofit/>
                    </a:bodyPr>
                    <a:lstStyle/>
                    <a:p>
                      <a:pPr indent="0" lvl="0" marL="0" rtl="0" algn="l">
                        <a:spcBef>
                          <a:spcPts val="0"/>
                        </a:spcBef>
                        <a:spcAft>
                          <a:spcPts val="0"/>
                        </a:spcAft>
                        <a:buNone/>
                      </a:pPr>
                      <a:r>
                        <a:rPr lang="en"/>
                        <a:t>English → French</a:t>
                      </a:r>
                      <a:endParaRPr/>
                    </a:p>
                  </a:txBody>
                  <a:tcPr marT="91425" marB="91425" marR="91425" marL="91425"/>
                </a:tc>
                <a:tc>
                  <a:txBody>
                    <a:bodyPr>
                      <a:noAutofit/>
                    </a:bodyPr>
                    <a:lstStyle/>
                    <a:p>
                      <a:pPr indent="0" lvl="0" marL="0" rtl="0" algn="ctr">
                        <a:spcBef>
                          <a:spcPts val="0"/>
                        </a:spcBef>
                        <a:spcAft>
                          <a:spcPts val="0"/>
                        </a:spcAft>
                        <a:buNone/>
                      </a:pPr>
                      <a:r>
                        <a:rPr lang="en"/>
                        <a:t>4.932</a:t>
                      </a:r>
                      <a:endParaRPr/>
                    </a:p>
                  </a:txBody>
                  <a:tcPr marT="91425" marB="91425" marR="91425" marL="91425"/>
                </a:tc>
                <a:tc>
                  <a:txBody>
                    <a:bodyPr>
                      <a:noAutofit/>
                    </a:bodyPr>
                    <a:lstStyle/>
                    <a:p>
                      <a:pPr indent="0" lvl="0" marL="0" rtl="0" algn="ctr">
                        <a:spcBef>
                          <a:spcPts val="0"/>
                        </a:spcBef>
                        <a:spcAft>
                          <a:spcPts val="0"/>
                        </a:spcAft>
                        <a:buNone/>
                      </a:pPr>
                      <a:r>
                        <a:rPr lang="en"/>
                        <a:t>5.295</a:t>
                      </a:r>
                      <a:endParaRPr/>
                    </a:p>
                  </a:txBody>
                  <a:tcPr marT="91425" marB="91425" marR="91425" marL="91425"/>
                </a:tc>
                <a:tc>
                  <a:txBody>
                    <a:bodyPr>
                      <a:noAutofit/>
                    </a:bodyPr>
                    <a:lstStyle/>
                    <a:p>
                      <a:pPr indent="0" lvl="0" marL="0" rtl="0" algn="ctr">
                        <a:spcBef>
                          <a:spcPts val="0"/>
                        </a:spcBef>
                        <a:spcAft>
                          <a:spcPts val="0"/>
                        </a:spcAft>
                        <a:buNone/>
                      </a:pPr>
                      <a:r>
                        <a:rPr lang="en"/>
                        <a:t>5.496</a:t>
                      </a:r>
                      <a:endParaRPr/>
                    </a:p>
                  </a:txBody>
                  <a:tcPr marT="91425" marB="91425" marR="91425" marL="91425"/>
                </a:tc>
                <a:tc>
                  <a:txBody>
                    <a:bodyPr>
                      <a:noAutofit/>
                    </a:bodyPr>
                    <a:lstStyle/>
                    <a:p>
                      <a:pPr indent="0" lvl="0" marL="0" rtl="0" algn="ctr">
                        <a:spcBef>
                          <a:spcPts val="0"/>
                        </a:spcBef>
                        <a:spcAft>
                          <a:spcPts val="0"/>
                        </a:spcAft>
                        <a:buNone/>
                      </a:pPr>
                      <a:r>
                        <a:rPr lang="en"/>
                        <a:t>64%</a:t>
                      </a:r>
                      <a:endParaRPr/>
                    </a:p>
                  </a:txBody>
                  <a:tcPr marT="91425" marB="91425" marR="91425" marL="91425"/>
                </a:tc>
              </a:tr>
              <a:tr h="369550">
                <a:tc>
                  <a:txBody>
                    <a:bodyPr>
                      <a:noAutofit/>
                    </a:bodyPr>
                    <a:lstStyle/>
                    <a:p>
                      <a:pPr indent="0" lvl="0" marL="0" rtl="0" algn="l">
                        <a:spcBef>
                          <a:spcPts val="0"/>
                        </a:spcBef>
                        <a:spcAft>
                          <a:spcPts val="0"/>
                        </a:spcAft>
                        <a:buNone/>
                      </a:pPr>
                      <a:r>
                        <a:rPr lang="en"/>
                        <a:t>English → Chinese </a:t>
                      </a:r>
                      <a:endParaRPr/>
                    </a:p>
                  </a:txBody>
                  <a:tcPr marT="91425" marB="91425" marR="91425" marL="91425"/>
                </a:tc>
                <a:tc>
                  <a:txBody>
                    <a:bodyPr>
                      <a:noAutofit/>
                    </a:bodyPr>
                    <a:lstStyle/>
                    <a:p>
                      <a:pPr indent="0" lvl="0" marL="0" rtl="0" algn="ctr">
                        <a:spcBef>
                          <a:spcPts val="0"/>
                        </a:spcBef>
                        <a:spcAft>
                          <a:spcPts val="0"/>
                        </a:spcAft>
                        <a:buNone/>
                      </a:pPr>
                      <a:r>
                        <a:rPr lang="en"/>
                        <a:t>4.035</a:t>
                      </a:r>
                      <a:endParaRPr/>
                    </a:p>
                  </a:txBody>
                  <a:tcPr marT="91425" marB="91425" marR="91425" marL="91425"/>
                </a:tc>
                <a:tc>
                  <a:txBody>
                    <a:bodyPr>
                      <a:noAutofit/>
                    </a:bodyPr>
                    <a:lstStyle/>
                    <a:p>
                      <a:pPr indent="0" lvl="0" marL="0" rtl="0" algn="ctr">
                        <a:spcBef>
                          <a:spcPts val="0"/>
                        </a:spcBef>
                        <a:spcAft>
                          <a:spcPts val="0"/>
                        </a:spcAft>
                        <a:buNone/>
                      </a:pPr>
                      <a:r>
                        <a:rPr lang="en"/>
                        <a:t>4.594</a:t>
                      </a:r>
                      <a:endParaRPr/>
                    </a:p>
                  </a:txBody>
                  <a:tcPr marT="91425" marB="91425" marR="91425" marL="91425"/>
                </a:tc>
                <a:tc>
                  <a:txBody>
                    <a:bodyPr>
                      <a:noAutofit/>
                    </a:bodyPr>
                    <a:lstStyle/>
                    <a:p>
                      <a:pPr indent="0" lvl="0" marL="0" rtl="0" algn="ctr">
                        <a:spcBef>
                          <a:spcPts val="0"/>
                        </a:spcBef>
                        <a:spcAft>
                          <a:spcPts val="0"/>
                        </a:spcAft>
                        <a:buNone/>
                      </a:pPr>
                      <a:r>
                        <a:rPr lang="en"/>
                        <a:t>4.987</a:t>
                      </a:r>
                      <a:endParaRPr/>
                    </a:p>
                  </a:txBody>
                  <a:tcPr marT="91425" marB="91425" marR="91425" marL="91425"/>
                </a:tc>
                <a:tc>
                  <a:txBody>
                    <a:bodyPr>
                      <a:noAutofit/>
                    </a:bodyPr>
                    <a:lstStyle/>
                    <a:p>
                      <a:pPr indent="0" lvl="0" marL="0" rtl="0" algn="ctr">
                        <a:spcBef>
                          <a:spcPts val="0"/>
                        </a:spcBef>
                        <a:spcAft>
                          <a:spcPts val="0"/>
                        </a:spcAft>
                        <a:buNone/>
                      </a:pPr>
                      <a:r>
                        <a:rPr lang="en"/>
                        <a:t>58%</a:t>
                      </a:r>
                      <a:endParaRPr/>
                    </a:p>
                  </a:txBody>
                  <a:tcPr marT="91425" marB="91425" marR="91425" marL="91425"/>
                </a:tc>
              </a:tr>
              <a:tr h="369550">
                <a:tc>
                  <a:txBody>
                    <a:bodyPr>
                      <a:noAutofit/>
                    </a:bodyPr>
                    <a:lstStyle/>
                    <a:p>
                      <a:pPr indent="0" lvl="0" marL="0" rtl="0" algn="l">
                        <a:spcBef>
                          <a:spcPts val="0"/>
                        </a:spcBef>
                        <a:spcAft>
                          <a:spcPts val="0"/>
                        </a:spcAft>
                        <a:buNone/>
                      </a:pPr>
                      <a:r>
                        <a:rPr lang="en"/>
                        <a:t>Spanish → English </a:t>
                      </a:r>
                      <a:endParaRPr/>
                    </a:p>
                  </a:txBody>
                  <a:tcPr marT="91425" marB="91425" marR="91425" marL="91425"/>
                </a:tc>
                <a:tc>
                  <a:txBody>
                    <a:bodyPr>
                      <a:noAutofit/>
                    </a:bodyPr>
                    <a:lstStyle/>
                    <a:p>
                      <a:pPr indent="0" lvl="0" marL="0" rtl="0" algn="ctr">
                        <a:spcBef>
                          <a:spcPts val="0"/>
                        </a:spcBef>
                        <a:spcAft>
                          <a:spcPts val="0"/>
                        </a:spcAft>
                        <a:buNone/>
                      </a:pPr>
                      <a:r>
                        <a:rPr lang="en"/>
                        <a:t>4.872</a:t>
                      </a:r>
                      <a:endParaRPr/>
                    </a:p>
                  </a:txBody>
                  <a:tcPr marT="91425" marB="91425" marR="91425" marL="91425"/>
                </a:tc>
                <a:tc>
                  <a:txBody>
                    <a:bodyPr>
                      <a:noAutofit/>
                    </a:bodyPr>
                    <a:lstStyle/>
                    <a:p>
                      <a:pPr indent="0" lvl="0" marL="0" rtl="0" algn="ctr">
                        <a:spcBef>
                          <a:spcPts val="0"/>
                        </a:spcBef>
                        <a:spcAft>
                          <a:spcPts val="0"/>
                        </a:spcAft>
                        <a:buNone/>
                      </a:pPr>
                      <a:r>
                        <a:rPr lang="en"/>
                        <a:t>5.187</a:t>
                      </a:r>
                      <a:endParaRPr/>
                    </a:p>
                  </a:txBody>
                  <a:tcPr marT="91425" marB="91425" marR="91425" marL="91425"/>
                </a:tc>
                <a:tc>
                  <a:txBody>
                    <a:bodyPr>
                      <a:noAutofit/>
                    </a:bodyPr>
                    <a:lstStyle/>
                    <a:p>
                      <a:pPr indent="0" lvl="0" marL="0" rtl="0" algn="ctr">
                        <a:spcBef>
                          <a:spcPts val="0"/>
                        </a:spcBef>
                        <a:spcAft>
                          <a:spcPts val="0"/>
                        </a:spcAft>
                        <a:buNone/>
                      </a:pPr>
                      <a:r>
                        <a:rPr lang="en"/>
                        <a:t>5.372</a:t>
                      </a:r>
                      <a:endParaRPr/>
                    </a:p>
                  </a:txBody>
                  <a:tcPr marT="91425" marB="91425" marR="91425" marL="91425"/>
                </a:tc>
                <a:tc>
                  <a:txBody>
                    <a:bodyPr>
                      <a:noAutofit/>
                    </a:bodyPr>
                    <a:lstStyle/>
                    <a:p>
                      <a:pPr indent="0" lvl="0" marL="0" rtl="0" algn="ctr">
                        <a:spcBef>
                          <a:spcPts val="0"/>
                        </a:spcBef>
                        <a:spcAft>
                          <a:spcPts val="0"/>
                        </a:spcAft>
                        <a:buNone/>
                      </a:pPr>
                      <a:r>
                        <a:rPr lang="en"/>
                        <a:t>63%</a:t>
                      </a:r>
                      <a:endParaRPr/>
                    </a:p>
                  </a:txBody>
                  <a:tcPr marT="91425" marB="91425" marR="91425" marL="91425"/>
                </a:tc>
              </a:tr>
              <a:tr h="369550">
                <a:tc>
                  <a:txBody>
                    <a:bodyPr>
                      <a:noAutofit/>
                    </a:bodyPr>
                    <a:lstStyle/>
                    <a:p>
                      <a:pPr indent="0" lvl="0" marL="0" rtl="0" algn="l">
                        <a:spcBef>
                          <a:spcPts val="0"/>
                        </a:spcBef>
                        <a:spcAft>
                          <a:spcPts val="0"/>
                        </a:spcAft>
                        <a:buNone/>
                      </a:pPr>
                      <a:r>
                        <a:rPr lang="en"/>
                        <a:t>French → English </a:t>
                      </a:r>
                      <a:endParaRPr/>
                    </a:p>
                  </a:txBody>
                  <a:tcPr marT="91425" marB="91425" marR="91425" marL="91425"/>
                </a:tc>
                <a:tc>
                  <a:txBody>
                    <a:bodyPr>
                      <a:noAutofit/>
                    </a:bodyPr>
                    <a:lstStyle/>
                    <a:p>
                      <a:pPr indent="0" lvl="0" marL="0" rtl="0" algn="ctr">
                        <a:spcBef>
                          <a:spcPts val="0"/>
                        </a:spcBef>
                        <a:spcAft>
                          <a:spcPts val="0"/>
                        </a:spcAft>
                        <a:buNone/>
                      </a:pPr>
                      <a:r>
                        <a:rPr lang="en"/>
                        <a:t>5.046</a:t>
                      </a:r>
                      <a:endParaRPr/>
                    </a:p>
                  </a:txBody>
                  <a:tcPr marT="91425" marB="91425" marR="91425" marL="91425"/>
                </a:tc>
                <a:tc>
                  <a:txBody>
                    <a:bodyPr>
                      <a:noAutofit/>
                    </a:bodyPr>
                    <a:lstStyle/>
                    <a:p>
                      <a:pPr indent="0" lvl="0" marL="0" rtl="0" algn="ctr">
                        <a:spcBef>
                          <a:spcPts val="0"/>
                        </a:spcBef>
                        <a:spcAft>
                          <a:spcPts val="0"/>
                        </a:spcAft>
                        <a:buNone/>
                      </a:pPr>
                      <a:r>
                        <a:rPr lang="en"/>
                        <a:t>5.343</a:t>
                      </a:r>
                      <a:endParaRPr/>
                    </a:p>
                  </a:txBody>
                  <a:tcPr marT="91425" marB="91425" marR="91425" marL="91425"/>
                </a:tc>
                <a:tc>
                  <a:txBody>
                    <a:bodyPr>
                      <a:noAutofit/>
                    </a:bodyPr>
                    <a:lstStyle/>
                    <a:p>
                      <a:pPr indent="0" lvl="0" marL="0" rtl="0" algn="ctr">
                        <a:spcBef>
                          <a:spcPts val="0"/>
                        </a:spcBef>
                        <a:spcAft>
                          <a:spcPts val="0"/>
                        </a:spcAft>
                        <a:buNone/>
                      </a:pPr>
                      <a:r>
                        <a:rPr lang="en"/>
                        <a:t>5.404</a:t>
                      </a:r>
                      <a:endParaRPr/>
                    </a:p>
                  </a:txBody>
                  <a:tcPr marT="91425" marB="91425" marR="91425" marL="91425"/>
                </a:tc>
                <a:tc>
                  <a:txBody>
                    <a:bodyPr>
                      <a:noAutofit/>
                    </a:bodyPr>
                    <a:lstStyle/>
                    <a:p>
                      <a:pPr indent="0" lvl="0" marL="0" rtl="0" algn="ctr">
                        <a:spcBef>
                          <a:spcPts val="0"/>
                        </a:spcBef>
                        <a:spcAft>
                          <a:spcPts val="0"/>
                        </a:spcAft>
                        <a:buNone/>
                      </a:pPr>
                      <a:r>
                        <a:rPr lang="en"/>
                        <a:t>83%</a:t>
                      </a:r>
                      <a:endParaRPr/>
                    </a:p>
                  </a:txBody>
                  <a:tcPr marT="91425" marB="91425" marR="91425" marL="91425"/>
                </a:tc>
              </a:tr>
              <a:tr h="396300">
                <a:tc>
                  <a:txBody>
                    <a:bodyPr>
                      <a:noAutofit/>
                    </a:bodyPr>
                    <a:lstStyle/>
                    <a:p>
                      <a:pPr indent="0" lvl="0" marL="0" rtl="0" algn="l">
                        <a:spcBef>
                          <a:spcPts val="0"/>
                        </a:spcBef>
                        <a:spcAft>
                          <a:spcPts val="0"/>
                        </a:spcAft>
                        <a:buNone/>
                      </a:pPr>
                      <a:r>
                        <a:rPr lang="en"/>
                        <a:t>Chinese → English </a:t>
                      </a:r>
                      <a:endParaRPr/>
                    </a:p>
                  </a:txBody>
                  <a:tcPr marT="91425" marB="91425" marR="91425" marL="91425"/>
                </a:tc>
                <a:tc>
                  <a:txBody>
                    <a:bodyPr>
                      <a:noAutofit/>
                    </a:bodyPr>
                    <a:lstStyle/>
                    <a:p>
                      <a:pPr indent="0" lvl="0" marL="0" rtl="0" algn="ctr">
                        <a:spcBef>
                          <a:spcPts val="0"/>
                        </a:spcBef>
                        <a:spcAft>
                          <a:spcPts val="0"/>
                        </a:spcAft>
                        <a:buNone/>
                      </a:pPr>
                      <a:r>
                        <a:rPr lang="en"/>
                        <a:t>3.694</a:t>
                      </a:r>
                      <a:endParaRPr/>
                    </a:p>
                  </a:txBody>
                  <a:tcPr marT="91425" marB="91425" marR="91425" marL="91425"/>
                </a:tc>
                <a:tc>
                  <a:txBody>
                    <a:bodyPr>
                      <a:noAutofit/>
                    </a:bodyPr>
                    <a:lstStyle/>
                    <a:p>
                      <a:pPr indent="0" lvl="0" marL="0" rtl="0" algn="ctr">
                        <a:spcBef>
                          <a:spcPts val="0"/>
                        </a:spcBef>
                        <a:spcAft>
                          <a:spcPts val="0"/>
                        </a:spcAft>
                        <a:buNone/>
                      </a:pPr>
                      <a:r>
                        <a:rPr lang="en"/>
                        <a:t>4.263</a:t>
                      </a:r>
                      <a:endParaRPr/>
                    </a:p>
                  </a:txBody>
                  <a:tcPr marT="91425" marB="91425" marR="91425" marL="91425"/>
                </a:tc>
                <a:tc>
                  <a:txBody>
                    <a:bodyPr>
                      <a:noAutofit/>
                    </a:bodyPr>
                    <a:lstStyle/>
                    <a:p>
                      <a:pPr indent="0" lvl="0" marL="0" rtl="0" algn="ctr">
                        <a:spcBef>
                          <a:spcPts val="0"/>
                        </a:spcBef>
                        <a:spcAft>
                          <a:spcPts val="0"/>
                        </a:spcAft>
                        <a:buNone/>
                      </a:pPr>
                      <a:r>
                        <a:rPr lang="en"/>
                        <a:t>4.636 </a:t>
                      </a:r>
                      <a:endParaRPr/>
                    </a:p>
                  </a:txBody>
                  <a:tcPr marT="91425" marB="91425" marR="91425" marL="91425"/>
                </a:tc>
                <a:tc>
                  <a:txBody>
                    <a:bodyPr>
                      <a:noAutofit/>
                    </a:bodyPr>
                    <a:lstStyle/>
                    <a:p>
                      <a:pPr indent="0" lvl="0" marL="0" rtl="0" algn="ctr">
                        <a:spcBef>
                          <a:spcPts val="0"/>
                        </a:spcBef>
                        <a:spcAft>
                          <a:spcPts val="0"/>
                        </a:spcAft>
                        <a:buNone/>
                      </a:pPr>
                      <a:r>
                        <a:rPr lang="en"/>
                        <a:t>60%</a:t>
                      </a:r>
                      <a:endParaRPr/>
                    </a:p>
                  </a:txBody>
                  <a:tcPr marT="91425" marB="91425" marR="91425" marL="91425"/>
                </a:tc>
              </a:tr>
            </a:tbl>
          </a:graphicData>
        </a:graphic>
      </p:graphicFrame>
      <p:sp>
        <p:nvSpPr>
          <p:cNvPr id="271" name="Google Shape;271;p65"/>
          <p:cNvSpPr txBox="1"/>
          <p:nvPr/>
        </p:nvSpPr>
        <p:spPr>
          <a:xfrm>
            <a:off x="341100" y="1817700"/>
            <a:ext cx="8776800" cy="3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Google Translate production data, median score by human evaluation on the scale 0-6.	       [Wu et al., ‘16]</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66"/>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That was 2016. Now.</a:t>
            </a:r>
            <a:endParaRPr/>
          </a:p>
          <a:p>
            <a:pPr indent="0" lvl="0" marL="0" marR="0" rtl="0" algn="ctr">
              <a:lnSpc>
                <a:spcPct val="100000"/>
              </a:lnSpc>
              <a:spcBef>
                <a:spcPts val="2700"/>
              </a:spcBef>
              <a:spcAft>
                <a:spcPts val="0"/>
              </a:spcAft>
              <a:buClr>
                <a:srgbClr val="000000"/>
              </a:buClr>
              <a:buFont typeface="Helvetica Neue Light"/>
              <a:buNone/>
            </a:pPr>
            <a:r>
              <a:rPr lang="en"/>
              <a:t>How to generate almost anything?</a:t>
            </a:r>
            <a:endParaRPr/>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67"/>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lang="en" sz="2800"/>
              <a:t>Good long sequence model:</a:t>
            </a:r>
            <a:endParaRPr sz="2800"/>
          </a:p>
        </p:txBody>
      </p:sp>
      <p:sp>
        <p:nvSpPr>
          <p:cNvPr id="282" name="Google Shape;282;p67"/>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336550" lvl="0" marL="457200" marR="0" rtl="0" algn="l">
              <a:lnSpc>
                <a:spcPct val="150000"/>
              </a:lnSpc>
              <a:spcBef>
                <a:spcPts val="0"/>
              </a:spcBef>
              <a:spcAft>
                <a:spcPts val="0"/>
              </a:spcAft>
              <a:buSzPts val="1700"/>
              <a:buChar char="●"/>
            </a:pPr>
            <a:r>
              <a:rPr lang="en"/>
              <a:t>Has global structure and local structure </a:t>
            </a:r>
            <a:r>
              <a:rPr lang="en">
                <a:solidFill>
                  <a:srgbClr val="434343"/>
                </a:solidFill>
              </a:rPr>
              <a:t>(e.g., music)</a:t>
            </a:r>
            <a:endParaRPr>
              <a:solidFill>
                <a:srgbClr val="434343"/>
              </a:solidFill>
            </a:endParaRPr>
          </a:p>
          <a:p>
            <a:pPr indent="-336550" lvl="0" marL="457200" rtl="0" algn="l">
              <a:lnSpc>
                <a:spcPct val="150000"/>
              </a:lnSpc>
              <a:spcBef>
                <a:spcPts val="0"/>
              </a:spcBef>
              <a:spcAft>
                <a:spcPts val="0"/>
              </a:spcAft>
              <a:buSzPts val="1700"/>
              <a:buChar char="●"/>
            </a:pPr>
            <a:r>
              <a:rPr lang="en">
                <a:solidFill>
                  <a:schemeClr val="dk1"/>
                </a:solidFill>
              </a:rPr>
              <a:t>Powerful enough for complex functions </a:t>
            </a:r>
            <a:r>
              <a:rPr lang="en">
                <a:solidFill>
                  <a:srgbClr val="434343"/>
                </a:solidFill>
              </a:rPr>
              <a:t>(e.g., &lt;fr&gt;&lt;en&gt;...)</a:t>
            </a:r>
            <a:endParaRPr>
              <a:solidFill>
                <a:srgbClr val="434343"/>
              </a:solidFill>
            </a:endParaRPr>
          </a:p>
          <a:p>
            <a:pPr indent="-336550" lvl="0" marL="457200" marR="0" rtl="0" algn="l">
              <a:lnSpc>
                <a:spcPct val="150000"/>
              </a:lnSpc>
              <a:spcBef>
                <a:spcPts val="0"/>
              </a:spcBef>
              <a:spcAft>
                <a:spcPts val="0"/>
              </a:spcAft>
              <a:buSzPts val="1700"/>
              <a:buChar char="●"/>
            </a:pPr>
            <a:r>
              <a:rPr lang="en"/>
              <a:t>Captures long-range dependencies </a:t>
            </a:r>
            <a:r>
              <a:rPr lang="en">
                <a:solidFill>
                  <a:srgbClr val="434343"/>
                </a:solidFill>
              </a:rPr>
              <a:t>(e.g., reuse a name)</a:t>
            </a:r>
            <a:endParaRPr>
              <a:solidFill>
                <a:srgbClr val="434343"/>
              </a:solidFill>
            </a:endParaRPr>
          </a:p>
          <a:p>
            <a:pPr indent="-336550" lvl="0" marL="457200" marR="0" rtl="0" algn="l">
              <a:lnSpc>
                <a:spcPct val="150000"/>
              </a:lnSpc>
              <a:spcBef>
                <a:spcPts val="0"/>
              </a:spcBef>
              <a:spcAft>
                <a:spcPts val="0"/>
              </a:spcAft>
              <a:buSzPts val="1700"/>
              <a:buChar char="●"/>
            </a:pPr>
            <a:r>
              <a:rPr lang="en"/>
              <a:t>Remembers rare occurrences </a:t>
            </a:r>
            <a:r>
              <a:rPr lang="en">
                <a:solidFill>
                  <a:srgbClr val="434343"/>
                </a:solidFill>
              </a:rPr>
              <a:t>(e.g., one-shot learning)</a:t>
            </a:r>
            <a:endParaRPr/>
          </a:p>
          <a:p>
            <a:pPr indent="-336550" lvl="0" marL="457200" marR="0" rtl="0" algn="l">
              <a:lnSpc>
                <a:spcPct val="150000"/>
              </a:lnSpc>
              <a:spcBef>
                <a:spcPts val="0"/>
              </a:spcBef>
              <a:spcAft>
                <a:spcPts val="0"/>
              </a:spcAft>
              <a:buSzPts val="1700"/>
              <a:buChar char="●"/>
            </a:pPr>
            <a:r>
              <a:rPr lang="en"/>
              <a:t>Correlates across modalities </a:t>
            </a:r>
            <a:r>
              <a:rPr lang="en">
                <a:solidFill>
                  <a:srgbClr val="434343"/>
                </a:solidFill>
              </a:rPr>
              <a:t>(e.g., image+text together)</a:t>
            </a:r>
            <a:endParaRPr>
              <a:solidFill>
                <a:srgbClr val="43434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68"/>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lang="en" sz="2800"/>
              <a:t>What does a good long sequence model bring?</a:t>
            </a:r>
            <a:endParaRPr sz="2800"/>
          </a:p>
        </p:txBody>
      </p:sp>
      <p:sp>
        <p:nvSpPr>
          <p:cNvPr id="288" name="Google Shape;288;p68"/>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336550" lvl="0" marL="457200" marR="0" rtl="0" algn="l">
              <a:lnSpc>
                <a:spcPct val="150000"/>
              </a:lnSpc>
              <a:spcBef>
                <a:spcPts val="0"/>
              </a:spcBef>
              <a:spcAft>
                <a:spcPts val="0"/>
              </a:spcAft>
              <a:buSzPts val="1700"/>
              <a:buChar char="●"/>
            </a:pPr>
            <a:r>
              <a:rPr lang="en">
                <a:solidFill>
                  <a:srgbClr val="38761D"/>
                </a:solidFill>
              </a:rPr>
              <a:t>Text</a:t>
            </a:r>
            <a:r>
              <a:rPr lang="en"/>
              <a:t>: a story-teller, translator if conditioned.</a:t>
            </a:r>
            <a:endParaRPr>
              <a:solidFill>
                <a:srgbClr val="434343"/>
              </a:solidFill>
            </a:endParaRPr>
          </a:p>
          <a:p>
            <a:pPr indent="-336550" lvl="0" marL="457200" rtl="0" algn="l">
              <a:lnSpc>
                <a:spcPct val="150000"/>
              </a:lnSpc>
              <a:spcBef>
                <a:spcPts val="0"/>
              </a:spcBef>
              <a:spcAft>
                <a:spcPts val="0"/>
              </a:spcAft>
              <a:buSzPts val="1700"/>
              <a:buChar char="●"/>
            </a:pPr>
            <a:r>
              <a:rPr lang="en">
                <a:solidFill>
                  <a:srgbClr val="38761D"/>
                </a:solidFill>
              </a:rPr>
              <a:t>Image</a:t>
            </a:r>
            <a:r>
              <a:rPr lang="en">
                <a:solidFill>
                  <a:schemeClr val="dk1"/>
                </a:solidFill>
              </a:rPr>
              <a:t>: a painter, drawing tool if conditioned.</a:t>
            </a:r>
            <a:endParaRPr>
              <a:solidFill>
                <a:srgbClr val="434343"/>
              </a:solidFill>
            </a:endParaRPr>
          </a:p>
          <a:p>
            <a:pPr indent="-336550" lvl="0" marL="457200" marR="0" rtl="0" algn="l">
              <a:lnSpc>
                <a:spcPct val="150000"/>
              </a:lnSpc>
              <a:spcBef>
                <a:spcPts val="0"/>
              </a:spcBef>
              <a:spcAft>
                <a:spcPts val="0"/>
              </a:spcAft>
              <a:buSzPts val="1700"/>
              <a:buChar char="●"/>
            </a:pPr>
            <a:r>
              <a:rPr lang="en">
                <a:solidFill>
                  <a:srgbClr val="38761D"/>
                </a:solidFill>
              </a:rPr>
              <a:t>Music</a:t>
            </a:r>
            <a:r>
              <a:rPr lang="en"/>
              <a:t>: a composer, companion if conditioned.</a:t>
            </a:r>
            <a:endParaRPr>
              <a:solidFill>
                <a:srgbClr val="434343"/>
              </a:solidFill>
            </a:endParaRPr>
          </a:p>
          <a:p>
            <a:pPr indent="-336550" lvl="0" marL="457200" marR="0" rtl="0" algn="l">
              <a:lnSpc>
                <a:spcPct val="150000"/>
              </a:lnSpc>
              <a:spcBef>
                <a:spcPts val="0"/>
              </a:spcBef>
              <a:spcAft>
                <a:spcPts val="0"/>
              </a:spcAft>
              <a:buSzPts val="1700"/>
              <a:buChar char="●"/>
            </a:pPr>
            <a:r>
              <a:rPr lang="en">
                <a:solidFill>
                  <a:srgbClr val="38761D"/>
                </a:solidFill>
              </a:rPr>
              <a:t>Games</a:t>
            </a:r>
            <a:r>
              <a:rPr lang="en"/>
              <a:t>: a simulator, possibly changing RL techniques.</a:t>
            </a:r>
            <a:endParaRPr/>
          </a:p>
          <a:p>
            <a:pPr indent="-336550" lvl="0" marL="457200" marR="0" rtl="0" algn="l">
              <a:lnSpc>
                <a:spcPct val="150000"/>
              </a:lnSpc>
              <a:spcBef>
                <a:spcPts val="0"/>
              </a:spcBef>
              <a:spcAft>
                <a:spcPts val="0"/>
              </a:spcAft>
              <a:buSzPts val="1700"/>
              <a:buChar char="●"/>
            </a:pPr>
            <a:r>
              <a:rPr lang="en">
                <a:solidFill>
                  <a:srgbClr val="38761D"/>
                </a:solidFill>
              </a:rPr>
              <a:t>Video</a:t>
            </a:r>
            <a:r>
              <a:rPr lang="en"/>
              <a:t>: a world model, or a fake news tool?</a:t>
            </a:r>
            <a:endParaRPr>
              <a:solidFill>
                <a:srgbClr val="43434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69"/>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How</a:t>
            </a:r>
            <a:endParaRPr/>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70"/>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Text</a:t>
            </a:r>
            <a:endParaRPr/>
          </a:p>
          <a:p>
            <a:pPr indent="0" lvl="0" marL="0" marR="0" rtl="0" algn="ctr">
              <a:lnSpc>
                <a:spcPct val="100000"/>
              </a:lnSpc>
              <a:spcBef>
                <a:spcPts val="2700"/>
              </a:spcBef>
              <a:spcAft>
                <a:spcPts val="0"/>
              </a:spcAft>
              <a:buClr>
                <a:srgbClr val="000000"/>
              </a:buClr>
              <a:buFont typeface="Helvetica Neue Light"/>
              <a:buNone/>
            </a:pPr>
            <a:r>
              <a:rPr lang="en" sz="1800"/>
              <a:t>(</a:t>
            </a:r>
            <a:r>
              <a:rPr i="1" lang="en" sz="1800"/>
              <a:t>Attention is All You Need</a:t>
            </a:r>
            <a:r>
              <a:rPr lang="en" sz="1800"/>
              <a:t>)</a:t>
            </a:r>
            <a:endParaRPr sz="1800"/>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71"/>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b="0" i="0" lang="en" sz="2800" u="none" cap="none" strike="noStrike">
                <a:solidFill>
                  <a:srgbClr val="000000"/>
                </a:solidFill>
                <a:latin typeface="Helvetica Neue Light"/>
                <a:ea typeface="Helvetica Neue Light"/>
                <a:cs typeface="Helvetica Neue Light"/>
                <a:sym typeface="Helvetica Neue Light"/>
              </a:rPr>
              <a:t>RNNs Everywhere</a:t>
            </a:r>
            <a:endParaRPr sz="2800"/>
          </a:p>
        </p:txBody>
      </p:sp>
      <p:sp>
        <p:nvSpPr>
          <p:cNvPr id="304" name="Google Shape;304;p71"/>
          <p:cNvSpPr txBox="1"/>
          <p:nvPr>
            <p:ph idx="1" type="body"/>
          </p:nvPr>
        </p:nvSpPr>
        <p:spPr>
          <a:xfrm>
            <a:off x="669727" y="763339"/>
            <a:ext cx="7804500" cy="3315000"/>
          </a:xfrm>
          <a:prstGeom prst="rect">
            <a:avLst/>
          </a:prstGeom>
          <a:noFill/>
          <a:ln>
            <a:noFill/>
          </a:ln>
        </p:spPr>
        <p:txBody>
          <a:bodyPr anchorCtr="0" anchor="t" bIns="32750" lIns="32750" spcFirstLastPara="1" rIns="32750" wrap="square" tIns="32750">
            <a:noAutofit/>
          </a:bodyPr>
          <a:lstStyle/>
          <a:p>
            <a:pPr indent="0" lvl="0" marL="0" marR="0" rtl="0" algn="l">
              <a:lnSpc>
                <a:spcPct val="100000"/>
              </a:lnSpc>
              <a:spcBef>
                <a:spcPts val="2700"/>
              </a:spcBef>
              <a:spcAft>
                <a:spcPts val="0"/>
              </a:spcAft>
              <a:buClr>
                <a:srgbClr val="000000"/>
              </a:buClr>
              <a:buFont typeface="Helvetica Neue Light"/>
              <a:buNone/>
            </a:pPr>
            <a:r>
              <a:rPr i="1" lang="en"/>
              <a:t>Sequence to Sequence Learning with Neural Networks</a:t>
            </a:r>
            <a:endParaRPr i="1"/>
          </a:p>
          <a:p>
            <a:pPr indent="0" lvl="0" marL="0" marR="0" rtl="0" algn="l">
              <a:lnSpc>
                <a:spcPct val="100000"/>
              </a:lnSpc>
              <a:spcBef>
                <a:spcPts val="2700"/>
              </a:spcBef>
              <a:spcAft>
                <a:spcPts val="0"/>
              </a:spcAft>
              <a:buClr>
                <a:srgbClr val="000000"/>
              </a:buClr>
              <a:buFont typeface="Helvetica Neue Light"/>
              <a:buNone/>
            </a:pPr>
            <a:r>
              <a:t/>
            </a:r>
            <a:endParaRPr i="1"/>
          </a:p>
        </p:txBody>
      </p:sp>
      <p:pic>
        <p:nvPicPr>
          <p:cNvPr id="305" name="Google Shape;305;p71"/>
          <p:cNvPicPr preferRelativeResize="0"/>
          <p:nvPr/>
        </p:nvPicPr>
        <p:blipFill>
          <a:blip r:embed="rId3">
            <a:alphaModFix/>
          </a:blip>
          <a:stretch>
            <a:fillRect/>
          </a:stretch>
        </p:blipFill>
        <p:spPr>
          <a:xfrm>
            <a:off x="1312400" y="1551526"/>
            <a:ext cx="6358276" cy="3234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54"/>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Why? Some context.</a:t>
            </a:r>
            <a:endParaRPr/>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72"/>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lang="en" sz="2800"/>
              <a:t>Auto-Regressive </a:t>
            </a:r>
            <a:r>
              <a:rPr b="0" i="0" lang="en" sz="2800" u="none" cap="none" strike="noStrike">
                <a:solidFill>
                  <a:srgbClr val="000000"/>
                </a:solidFill>
                <a:latin typeface="Helvetica Neue Light"/>
                <a:ea typeface="Helvetica Neue Light"/>
                <a:cs typeface="Helvetica Neue Light"/>
                <a:sym typeface="Helvetica Neue Light"/>
              </a:rPr>
              <a:t>CNNs</a:t>
            </a:r>
            <a:endParaRPr sz="2800"/>
          </a:p>
        </p:txBody>
      </p:sp>
      <p:sp>
        <p:nvSpPr>
          <p:cNvPr id="311" name="Google Shape;311;p72"/>
          <p:cNvSpPr txBox="1"/>
          <p:nvPr>
            <p:ph idx="1" type="body"/>
          </p:nvPr>
        </p:nvSpPr>
        <p:spPr>
          <a:xfrm>
            <a:off x="669725" y="1372943"/>
            <a:ext cx="7804500" cy="961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None/>
            </a:pPr>
            <a:r>
              <a:rPr b="1" lang="en">
                <a:latin typeface="Helvetica Neue"/>
                <a:ea typeface="Helvetica Neue"/>
                <a:cs typeface="Helvetica Neue"/>
                <a:sym typeface="Helvetica Neue"/>
              </a:rPr>
              <a:t>WaveNet and ByteNet</a:t>
            </a:r>
            <a:endParaRPr b="1" sz="900">
              <a:latin typeface="Helvetica Neue"/>
              <a:ea typeface="Helvetica Neue"/>
              <a:cs typeface="Helvetica Neue"/>
              <a:sym typeface="Helvetica Neue"/>
            </a:endParaRPr>
          </a:p>
          <a:p>
            <a:pPr indent="0" lvl="0" marL="0" marR="0" rtl="0" algn="l">
              <a:lnSpc>
                <a:spcPct val="100000"/>
              </a:lnSpc>
              <a:spcBef>
                <a:spcPts val="2700"/>
              </a:spcBef>
              <a:spcAft>
                <a:spcPts val="0"/>
              </a:spcAft>
              <a:buClr>
                <a:srgbClr val="000000"/>
              </a:buClr>
              <a:buFont typeface="Helvetica Neue"/>
              <a:buNone/>
            </a:pPr>
            <a:r>
              <a:t/>
            </a:r>
            <a:endParaRPr b="1" sz="900"/>
          </a:p>
        </p:txBody>
      </p:sp>
      <p:pic>
        <p:nvPicPr>
          <p:cNvPr descr="wavenet.gif" id="312" name="Google Shape;312;p72"/>
          <p:cNvPicPr preferRelativeResize="0"/>
          <p:nvPr/>
        </p:nvPicPr>
        <p:blipFill>
          <a:blip r:embed="rId3">
            <a:alphaModFix/>
          </a:blip>
          <a:stretch>
            <a:fillRect/>
          </a:stretch>
        </p:blipFill>
        <p:spPr>
          <a:xfrm>
            <a:off x="669725" y="2080950"/>
            <a:ext cx="4309700" cy="1980950"/>
          </a:xfrm>
          <a:prstGeom prst="rect">
            <a:avLst/>
          </a:prstGeom>
          <a:noFill/>
          <a:ln>
            <a:noFill/>
          </a:ln>
        </p:spPr>
      </p:pic>
      <p:pic>
        <p:nvPicPr>
          <p:cNvPr descr="bytenet.jpg" id="313" name="Google Shape;313;p72"/>
          <p:cNvPicPr preferRelativeResize="0"/>
          <p:nvPr/>
        </p:nvPicPr>
        <p:blipFill>
          <a:blip r:embed="rId4">
            <a:alphaModFix/>
          </a:blip>
          <a:stretch>
            <a:fillRect/>
          </a:stretch>
        </p:blipFill>
        <p:spPr>
          <a:xfrm>
            <a:off x="5087150" y="1644522"/>
            <a:ext cx="3688850" cy="2853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Attention</a:t>
            </a:r>
            <a:endParaRPr>
              <a:latin typeface="Helvetica Neue Light"/>
              <a:ea typeface="Helvetica Neue Light"/>
              <a:cs typeface="Helvetica Neue Light"/>
              <a:sym typeface="Helvetica Neue Light"/>
            </a:endParaRPr>
          </a:p>
        </p:txBody>
      </p:sp>
      <p:sp>
        <p:nvSpPr>
          <p:cNvPr id="319" name="Google Shape;319;p73"/>
          <p:cNvSpPr/>
          <p:nvPr/>
        </p:nvSpPr>
        <p:spPr>
          <a:xfrm>
            <a:off x="93937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73"/>
          <p:cNvSpPr/>
          <p:nvPr/>
        </p:nvSpPr>
        <p:spPr>
          <a:xfrm>
            <a:off x="137815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73"/>
          <p:cNvSpPr/>
          <p:nvPr/>
        </p:nvSpPr>
        <p:spPr>
          <a:xfrm>
            <a:off x="181692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73"/>
          <p:cNvSpPr/>
          <p:nvPr/>
        </p:nvSpPr>
        <p:spPr>
          <a:xfrm>
            <a:off x="225570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73"/>
          <p:cNvSpPr/>
          <p:nvPr/>
        </p:nvSpPr>
        <p:spPr>
          <a:xfrm>
            <a:off x="269447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73"/>
          <p:cNvSpPr/>
          <p:nvPr/>
        </p:nvSpPr>
        <p:spPr>
          <a:xfrm>
            <a:off x="313325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73"/>
          <p:cNvSpPr/>
          <p:nvPr/>
        </p:nvSpPr>
        <p:spPr>
          <a:xfrm>
            <a:off x="357202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73"/>
          <p:cNvSpPr/>
          <p:nvPr/>
        </p:nvSpPr>
        <p:spPr>
          <a:xfrm>
            <a:off x="93937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73"/>
          <p:cNvSpPr/>
          <p:nvPr/>
        </p:nvSpPr>
        <p:spPr>
          <a:xfrm>
            <a:off x="137815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73"/>
          <p:cNvSpPr/>
          <p:nvPr/>
        </p:nvSpPr>
        <p:spPr>
          <a:xfrm>
            <a:off x="181692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73"/>
          <p:cNvSpPr/>
          <p:nvPr/>
        </p:nvSpPr>
        <p:spPr>
          <a:xfrm>
            <a:off x="225570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73"/>
          <p:cNvSpPr/>
          <p:nvPr/>
        </p:nvSpPr>
        <p:spPr>
          <a:xfrm>
            <a:off x="269447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73"/>
          <p:cNvSpPr/>
          <p:nvPr/>
        </p:nvSpPr>
        <p:spPr>
          <a:xfrm>
            <a:off x="313325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73"/>
          <p:cNvSpPr/>
          <p:nvPr/>
        </p:nvSpPr>
        <p:spPr>
          <a:xfrm>
            <a:off x="357202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3" name="Google Shape;333;p73"/>
          <p:cNvCxnSpPr/>
          <p:nvPr/>
        </p:nvCxnSpPr>
        <p:spPr>
          <a:xfrm flipH="1" rot="10800000">
            <a:off x="1862675" y="2768425"/>
            <a:ext cx="438900" cy="363000"/>
          </a:xfrm>
          <a:prstGeom prst="straightConnector1">
            <a:avLst/>
          </a:prstGeom>
          <a:noFill/>
          <a:ln cap="flat" cmpd="sng" w="28575">
            <a:solidFill>
              <a:srgbClr val="FF0000"/>
            </a:solidFill>
            <a:prstDash val="solid"/>
            <a:round/>
            <a:headEnd len="med" w="med" type="none"/>
            <a:tailEnd len="med" w="med" type="triangle"/>
          </a:ln>
        </p:spPr>
      </p:cxnSp>
      <p:cxnSp>
        <p:nvCxnSpPr>
          <p:cNvPr id="334" name="Google Shape;334;p73"/>
          <p:cNvCxnSpPr/>
          <p:nvPr/>
        </p:nvCxnSpPr>
        <p:spPr>
          <a:xfrm rot="10800000">
            <a:off x="2301450" y="2768475"/>
            <a:ext cx="0" cy="363000"/>
          </a:xfrm>
          <a:prstGeom prst="straightConnector1">
            <a:avLst/>
          </a:prstGeom>
          <a:noFill/>
          <a:ln cap="flat" cmpd="sng" w="28575">
            <a:solidFill>
              <a:srgbClr val="00FF00"/>
            </a:solidFill>
            <a:prstDash val="solid"/>
            <a:round/>
            <a:headEnd len="med" w="med" type="none"/>
            <a:tailEnd len="med" w="med" type="triangle"/>
          </a:ln>
        </p:spPr>
      </p:cxnSp>
      <p:cxnSp>
        <p:nvCxnSpPr>
          <p:cNvPr id="335" name="Google Shape;335;p73"/>
          <p:cNvCxnSpPr/>
          <p:nvPr/>
        </p:nvCxnSpPr>
        <p:spPr>
          <a:xfrm rot="10800000">
            <a:off x="2301325" y="2768425"/>
            <a:ext cx="438900" cy="363000"/>
          </a:xfrm>
          <a:prstGeom prst="straightConnector1">
            <a:avLst/>
          </a:prstGeom>
          <a:noFill/>
          <a:ln cap="flat" cmpd="sng" w="28575">
            <a:solidFill>
              <a:srgbClr val="0000FF"/>
            </a:solidFill>
            <a:prstDash val="solid"/>
            <a:round/>
            <a:headEnd len="med" w="med" type="none"/>
            <a:tailEnd len="med" w="med" type="triangle"/>
          </a:ln>
        </p:spPr>
      </p:cxnSp>
      <p:sp>
        <p:nvSpPr>
          <p:cNvPr id="336" name="Google Shape;336;p73"/>
          <p:cNvSpPr txBox="1"/>
          <p:nvPr/>
        </p:nvSpPr>
        <p:spPr>
          <a:xfrm>
            <a:off x="882225" y="17796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Convolution</a:t>
            </a:r>
            <a:endParaRPr sz="3000">
              <a:latin typeface="Helvetica Neue Light"/>
              <a:ea typeface="Helvetica Neue Light"/>
              <a:cs typeface="Helvetica Neue Light"/>
              <a:sym typeface="Helvetica Neue Light"/>
            </a:endParaRPr>
          </a:p>
        </p:txBody>
      </p:sp>
      <p:cxnSp>
        <p:nvCxnSpPr>
          <p:cNvPr id="337" name="Google Shape;337;p73"/>
          <p:cNvCxnSpPr>
            <a:endCxn id="329" idx="4"/>
          </p:cNvCxnSpPr>
          <p:nvPr/>
        </p:nvCxnSpPr>
        <p:spPr>
          <a:xfrm flipH="1" rot="10800000">
            <a:off x="1423950" y="2768425"/>
            <a:ext cx="877500" cy="363000"/>
          </a:xfrm>
          <a:prstGeom prst="straightConnector1">
            <a:avLst/>
          </a:prstGeom>
          <a:noFill/>
          <a:ln cap="flat" cmpd="sng" w="28575">
            <a:solidFill>
              <a:srgbClr val="9900FF"/>
            </a:solidFill>
            <a:prstDash val="solid"/>
            <a:round/>
            <a:headEnd len="med" w="med" type="none"/>
            <a:tailEnd len="med" w="med" type="triangle"/>
          </a:ln>
        </p:spPr>
      </p:cxnSp>
      <p:cxnSp>
        <p:nvCxnSpPr>
          <p:cNvPr id="338" name="Google Shape;338;p73"/>
          <p:cNvCxnSpPr>
            <a:endCxn id="329" idx="4"/>
          </p:cNvCxnSpPr>
          <p:nvPr/>
        </p:nvCxnSpPr>
        <p:spPr>
          <a:xfrm rot="10800000">
            <a:off x="2301450" y="2768425"/>
            <a:ext cx="877500" cy="363000"/>
          </a:xfrm>
          <a:prstGeom prst="straightConnector1">
            <a:avLst/>
          </a:prstGeom>
          <a:noFill/>
          <a:ln cap="flat" cmpd="sng" w="28575">
            <a:solidFill>
              <a:srgbClr val="F1C232"/>
            </a:solidFill>
            <a:prstDash val="solid"/>
            <a:round/>
            <a:headEnd len="med" w="med" type="none"/>
            <a:tailEnd len="med" w="med" type="triangle"/>
          </a:ln>
        </p:spPr>
      </p:cxnSp>
      <p:sp>
        <p:nvSpPr>
          <p:cNvPr id="339" name="Google Shape;339;p73"/>
          <p:cNvSpPr/>
          <p:nvPr/>
        </p:nvSpPr>
        <p:spPr>
          <a:xfrm>
            <a:off x="506680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73"/>
          <p:cNvSpPr/>
          <p:nvPr/>
        </p:nvSpPr>
        <p:spPr>
          <a:xfrm>
            <a:off x="550557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73"/>
          <p:cNvSpPr/>
          <p:nvPr/>
        </p:nvSpPr>
        <p:spPr>
          <a:xfrm>
            <a:off x="594435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73"/>
          <p:cNvSpPr/>
          <p:nvPr/>
        </p:nvSpPr>
        <p:spPr>
          <a:xfrm>
            <a:off x="638312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73"/>
          <p:cNvSpPr/>
          <p:nvPr/>
        </p:nvSpPr>
        <p:spPr>
          <a:xfrm>
            <a:off x="682190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73"/>
          <p:cNvSpPr/>
          <p:nvPr/>
        </p:nvSpPr>
        <p:spPr>
          <a:xfrm>
            <a:off x="7260675"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73"/>
          <p:cNvSpPr/>
          <p:nvPr/>
        </p:nvSpPr>
        <p:spPr>
          <a:xfrm>
            <a:off x="7699450" y="31313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73"/>
          <p:cNvSpPr/>
          <p:nvPr/>
        </p:nvSpPr>
        <p:spPr>
          <a:xfrm>
            <a:off x="506680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73"/>
          <p:cNvSpPr/>
          <p:nvPr/>
        </p:nvSpPr>
        <p:spPr>
          <a:xfrm>
            <a:off x="550557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73"/>
          <p:cNvSpPr/>
          <p:nvPr/>
        </p:nvSpPr>
        <p:spPr>
          <a:xfrm>
            <a:off x="594435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73"/>
          <p:cNvSpPr/>
          <p:nvPr/>
        </p:nvSpPr>
        <p:spPr>
          <a:xfrm>
            <a:off x="638312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73"/>
          <p:cNvSpPr/>
          <p:nvPr/>
        </p:nvSpPr>
        <p:spPr>
          <a:xfrm>
            <a:off x="682190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73"/>
          <p:cNvSpPr/>
          <p:nvPr/>
        </p:nvSpPr>
        <p:spPr>
          <a:xfrm>
            <a:off x="7260675"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73"/>
          <p:cNvSpPr/>
          <p:nvPr/>
        </p:nvSpPr>
        <p:spPr>
          <a:xfrm>
            <a:off x="7699450" y="26766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 name="Google Shape;353;p73"/>
          <p:cNvCxnSpPr/>
          <p:nvPr/>
        </p:nvCxnSpPr>
        <p:spPr>
          <a:xfrm flipH="1" rot="10800000">
            <a:off x="5990100" y="2768425"/>
            <a:ext cx="438900" cy="363000"/>
          </a:xfrm>
          <a:prstGeom prst="straightConnector1">
            <a:avLst/>
          </a:prstGeom>
          <a:noFill/>
          <a:ln cap="flat" cmpd="sng" w="28575">
            <a:solidFill>
              <a:srgbClr val="666666"/>
            </a:solidFill>
            <a:prstDash val="solid"/>
            <a:round/>
            <a:headEnd len="med" w="med" type="none"/>
            <a:tailEnd len="med" w="med" type="triangle"/>
          </a:ln>
        </p:spPr>
      </p:cxnSp>
      <p:cxnSp>
        <p:nvCxnSpPr>
          <p:cNvPr id="354" name="Google Shape;354;p73"/>
          <p:cNvCxnSpPr/>
          <p:nvPr/>
        </p:nvCxnSpPr>
        <p:spPr>
          <a:xfrm rot="10800000">
            <a:off x="6428875" y="2768475"/>
            <a:ext cx="0" cy="363000"/>
          </a:xfrm>
          <a:prstGeom prst="straightConnector1">
            <a:avLst/>
          </a:prstGeom>
          <a:noFill/>
          <a:ln cap="flat" cmpd="sng" w="28575">
            <a:solidFill>
              <a:srgbClr val="B7B7B7"/>
            </a:solidFill>
            <a:prstDash val="solid"/>
            <a:round/>
            <a:headEnd len="med" w="med" type="none"/>
            <a:tailEnd len="med" w="med" type="triangle"/>
          </a:ln>
        </p:spPr>
      </p:cxnSp>
      <p:cxnSp>
        <p:nvCxnSpPr>
          <p:cNvPr id="355" name="Google Shape;355;p73"/>
          <p:cNvCxnSpPr/>
          <p:nvPr/>
        </p:nvCxnSpPr>
        <p:spPr>
          <a:xfrm rot="10800000">
            <a:off x="6428750" y="2768425"/>
            <a:ext cx="438900" cy="363000"/>
          </a:xfrm>
          <a:prstGeom prst="straightConnector1">
            <a:avLst/>
          </a:prstGeom>
          <a:noFill/>
          <a:ln cap="flat" cmpd="sng" w="28575">
            <a:solidFill>
              <a:srgbClr val="F3F3F3"/>
            </a:solidFill>
            <a:prstDash val="solid"/>
            <a:round/>
            <a:headEnd len="med" w="med" type="none"/>
            <a:tailEnd len="med" w="med" type="triangle"/>
          </a:ln>
        </p:spPr>
      </p:cxnSp>
      <p:sp>
        <p:nvSpPr>
          <p:cNvPr id="356" name="Google Shape;356;p73"/>
          <p:cNvSpPr txBox="1"/>
          <p:nvPr/>
        </p:nvSpPr>
        <p:spPr>
          <a:xfrm>
            <a:off x="5009650" y="17796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Attention</a:t>
            </a:r>
            <a:endParaRPr sz="3000">
              <a:latin typeface="Helvetica Neue Light"/>
              <a:ea typeface="Helvetica Neue Light"/>
              <a:cs typeface="Helvetica Neue Light"/>
              <a:sym typeface="Helvetica Neue Light"/>
            </a:endParaRPr>
          </a:p>
        </p:txBody>
      </p:sp>
      <p:cxnSp>
        <p:nvCxnSpPr>
          <p:cNvPr id="357" name="Google Shape;357;p73"/>
          <p:cNvCxnSpPr>
            <a:endCxn id="349" idx="4"/>
          </p:cNvCxnSpPr>
          <p:nvPr/>
        </p:nvCxnSpPr>
        <p:spPr>
          <a:xfrm flipH="1" rot="10800000">
            <a:off x="5551375" y="2768425"/>
            <a:ext cx="877500" cy="363000"/>
          </a:xfrm>
          <a:prstGeom prst="straightConnector1">
            <a:avLst/>
          </a:prstGeom>
          <a:noFill/>
          <a:ln cap="flat" cmpd="sng" w="28575">
            <a:solidFill>
              <a:srgbClr val="F3F3F3"/>
            </a:solidFill>
            <a:prstDash val="solid"/>
            <a:round/>
            <a:headEnd len="med" w="med" type="none"/>
            <a:tailEnd len="med" w="med" type="triangle"/>
          </a:ln>
        </p:spPr>
      </p:cxnSp>
      <p:cxnSp>
        <p:nvCxnSpPr>
          <p:cNvPr id="358" name="Google Shape;358;p73"/>
          <p:cNvCxnSpPr>
            <a:endCxn id="349" idx="4"/>
          </p:cNvCxnSpPr>
          <p:nvPr/>
        </p:nvCxnSpPr>
        <p:spPr>
          <a:xfrm rot="10800000">
            <a:off x="6428875" y="2768425"/>
            <a:ext cx="877500" cy="363000"/>
          </a:xfrm>
          <a:prstGeom prst="straightConnector1">
            <a:avLst/>
          </a:prstGeom>
          <a:noFill/>
          <a:ln cap="flat" cmpd="sng" w="28575">
            <a:solidFill>
              <a:srgbClr val="434343"/>
            </a:solidFill>
            <a:prstDash val="solid"/>
            <a:round/>
            <a:headEnd len="med" w="med" type="none"/>
            <a:tailEnd len="med" w="med" type="triangle"/>
          </a:ln>
        </p:spPr>
      </p:cxnSp>
      <p:cxnSp>
        <p:nvCxnSpPr>
          <p:cNvPr id="359" name="Google Shape;359;p73"/>
          <p:cNvCxnSpPr>
            <a:endCxn id="349" idx="4"/>
          </p:cNvCxnSpPr>
          <p:nvPr/>
        </p:nvCxnSpPr>
        <p:spPr>
          <a:xfrm rot="10800000">
            <a:off x="6428875" y="2768425"/>
            <a:ext cx="1316400" cy="363000"/>
          </a:xfrm>
          <a:prstGeom prst="straightConnector1">
            <a:avLst/>
          </a:prstGeom>
          <a:noFill/>
          <a:ln cap="flat" cmpd="sng" w="28575">
            <a:solidFill>
              <a:srgbClr val="EFEFEF"/>
            </a:solidFill>
            <a:prstDash val="solid"/>
            <a:round/>
            <a:headEnd len="med" w="med" type="none"/>
            <a:tailEnd len="med" w="med" type="triangle"/>
          </a:ln>
        </p:spPr>
      </p:cxnSp>
      <p:cxnSp>
        <p:nvCxnSpPr>
          <p:cNvPr id="360" name="Google Shape;360;p73"/>
          <p:cNvCxnSpPr>
            <a:endCxn id="349" idx="4"/>
          </p:cNvCxnSpPr>
          <p:nvPr/>
        </p:nvCxnSpPr>
        <p:spPr>
          <a:xfrm flipH="1" rot="10800000">
            <a:off x="5112475" y="2768425"/>
            <a:ext cx="1316400" cy="363000"/>
          </a:xfrm>
          <a:prstGeom prst="straightConnector1">
            <a:avLst/>
          </a:prstGeom>
          <a:noFill/>
          <a:ln cap="flat" cmpd="sng" w="28575">
            <a:solidFill>
              <a:srgbClr val="B7B7B7"/>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74"/>
          <p:cNvSpPr txBox="1"/>
          <p:nvPr>
            <p:ph type="title"/>
          </p:nvPr>
        </p:nvSpPr>
        <p:spPr>
          <a:xfrm>
            <a:off x="311700" y="444649"/>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Dot-Product Attention</a:t>
            </a:r>
            <a:endParaRPr>
              <a:latin typeface="Helvetica Neue Light"/>
              <a:ea typeface="Helvetica Neue Light"/>
              <a:cs typeface="Helvetica Neue Light"/>
              <a:sym typeface="Helvetica Neue Light"/>
            </a:endParaRPr>
          </a:p>
        </p:txBody>
      </p:sp>
      <p:graphicFrame>
        <p:nvGraphicFramePr>
          <p:cNvPr id="366" name="Google Shape;366;p74"/>
          <p:cNvGraphicFramePr/>
          <p:nvPr/>
        </p:nvGraphicFramePr>
        <p:xfrm>
          <a:off x="1876000" y="1983150"/>
          <a:ext cx="3000000" cy="3000000"/>
        </p:xfrm>
        <a:graphic>
          <a:graphicData uri="http://schemas.openxmlformats.org/drawingml/2006/table">
            <a:tbl>
              <a:tblPr>
                <a:noFill/>
                <a:tableStyleId>{F2D80403-696B-4897-AD55-E8C665C0F9FD}</a:tableStyleId>
              </a:tblPr>
              <a:tblGrid>
                <a:gridCol w="909950"/>
                <a:gridCol w="933775"/>
              </a:tblGrid>
              <a:tr h="381000">
                <a:tc>
                  <a:txBody>
                    <a:bodyPr>
                      <a:noAutofit/>
                    </a:bodyPr>
                    <a:lstStyle/>
                    <a:p>
                      <a:pPr indent="0" lvl="0" marL="0" rtl="0" algn="ctr">
                        <a:spcBef>
                          <a:spcPts val="0"/>
                        </a:spcBef>
                        <a:spcAft>
                          <a:spcPts val="0"/>
                        </a:spcAft>
                        <a:buNone/>
                      </a:pPr>
                      <a:r>
                        <a:rPr lang="en"/>
                        <a:t>k</a:t>
                      </a:r>
                      <a:r>
                        <a:rPr baseline="-25000" lang="en"/>
                        <a:t>0</a:t>
                      </a:r>
                      <a:endParaRPr baseline="-25000"/>
                    </a:p>
                  </a:txBody>
                  <a:tcPr marT="91425" marB="91425" marR="91425" marL="91425">
                    <a:lnL cap="flat" cmpd="sng" w="38100">
                      <a:solidFill>
                        <a:srgbClr val="000000"/>
                      </a:solidFill>
                      <a:prstDash val="solid"/>
                      <a:round/>
                      <a:headEnd len="sm" w="sm" type="none"/>
                      <a:tailEnd len="sm" w="sm" type="none"/>
                    </a:lnL>
                    <a:lnT cap="flat" cmpd="sng" w="38100">
                      <a:solidFill>
                        <a:srgbClr val="000000"/>
                      </a:solidFill>
                      <a:prstDash val="solid"/>
                      <a:round/>
                      <a:headEnd len="sm" w="sm" type="none"/>
                      <a:tailEnd len="sm" w="sm" type="none"/>
                    </a:lnT>
                    <a:solidFill>
                      <a:srgbClr val="D8D8D8"/>
                    </a:solidFill>
                  </a:tcPr>
                </a:tc>
                <a:tc>
                  <a:txBody>
                    <a:bodyPr>
                      <a:noAutofit/>
                    </a:bodyPr>
                    <a:lstStyle/>
                    <a:p>
                      <a:pPr indent="0" lvl="0" marL="0" rtl="0" algn="ctr">
                        <a:spcBef>
                          <a:spcPts val="0"/>
                        </a:spcBef>
                        <a:spcAft>
                          <a:spcPts val="0"/>
                        </a:spcAft>
                        <a:buClr>
                          <a:schemeClr val="dk1"/>
                        </a:buClr>
                        <a:buSzPts val="1100"/>
                        <a:buFont typeface="Arial"/>
                        <a:buNone/>
                      </a:pPr>
                      <a:r>
                        <a:rPr lang="en">
                          <a:solidFill>
                            <a:schemeClr val="dk1"/>
                          </a:solidFill>
                        </a:rPr>
                        <a:t>v</a:t>
                      </a:r>
                      <a:r>
                        <a:rPr baseline="-25000" lang="en">
                          <a:solidFill>
                            <a:schemeClr val="dk1"/>
                          </a:solidFill>
                        </a:rPr>
                        <a:t>0</a:t>
                      </a:r>
                      <a:endParaRPr/>
                    </a:p>
                  </a:txBody>
                  <a:tcPr marT="91425" marB="91425" marR="91425" marL="91425">
                    <a:lnR cap="flat" cmpd="sng" w="38100">
                      <a:solidFill>
                        <a:srgbClr val="000000"/>
                      </a:solidFill>
                      <a:prstDash val="solid"/>
                      <a:round/>
                      <a:headEnd len="sm" w="sm" type="none"/>
                      <a:tailEnd len="sm" w="sm" type="none"/>
                    </a:lnR>
                    <a:lnT cap="flat" cmpd="sng" w="38100">
                      <a:solidFill>
                        <a:srgbClr val="000000"/>
                      </a:solidFill>
                      <a:prstDash val="solid"/>
                      <a:round/>
                      <a:headEnd len="sm" w="sm" type="none"/>
                      <a:tailEnd len="sm" w="sm" type="none"/>
                    </a:lnT>
                    <a:solidFill>
                      <a:srgbClr val="D8D8D8"/>
                    </a:solidFill>
                  </a:tcPr>
                </a:tc>
              </a:tr>
              <a:tr h="381000">
                <a:tc>
                  <a:txBody>
                    <a:bodyPr>
                      <a:noAutofit/>
                    </a:bodyPr>
                    <a:lstStyle/>
                    <a:p>
                      <a:pPr indent="0" lvl="0" marL="0" rtl="0" algn="ctr">
                        <a:spcBef>
                          <a:spcPts val="0"/>
                        </a:spcBef>
                        <a:spcAft>
                          <a:spcPts val="0"/>
                        </a:spcAft>
                        <a:buNone/>
                      </a:pPr>
                      <a:r>
                        <a:rPr lang="en">
                          <a:solidFill>
                            <a:schemeClr val="dk1"/>
                          </a:solidFill>
                        </a:rPr>
                        <a:t>k</a:t>
                      </a:r>
                      <a:r>
                        <a:rPr baseline="-25000" lang="en">
                          <a:solidFill>
                            <a:schemeClr val="dk1"/>
                          </a:solidFill>
                        </a:rPr>
                        <a:t>1</a:t>
                      </a:r>
                      <a:endParaRPr/>
                    </a:p>
                  </a:txBody>
                  <a:tcPr marT="91425" marB="91425" marR="91425" marL="91425">
                    <a:lnL cap="flat" cmpd="sng" w="38100">
                      <a:solidFill>
                        <a:srgbClr val="000000"/>
                      </a:solidFill>
                      <a:prstDash val="solid"/>
                      <a:round/>
                      <a:headEnd len="sm" w="sm" type="none"/>
                      <a:tailEnd len="sm" w="sm" type="none"/>
                    </a:lnL>
                    <a:solidFill>
                      <a:srgbClr val="D8D8D8"/>
                    </a:solidFill>
                  </a:tcPr>
                </a:tc>
                <a:tc>
                  <a:txBody>
                    <a:bodyPr>
                      <a:noAutofit/>
                    </a:bodyPr>
                    <a:lstStyle/>
                    <a:p>
                      <a:pPr indent="0" lvl="0" marL="0" rtl="0" algn="ctr">
                        <a:spcBef>
                          <a:spcPts val="0"/>
                        </a:spcBef>
                        <a:spcAft>
                          <a:spcPts val="0"/>
                        </a:spcAft>
                        <a:buClr>
                          <a:schemeClr val="dk1"/>
                        </a:buClr>
                        <a:buSzPts val="1100"/>
                        <a:buFont typeface="Arial"/>
                        <a:buNone/>
                      </a:pPr>
                      <a:r>
                        <a:rPr lang="en">
                          <a:solidFill>
                            <a:schemeClr val="dk1"/>
                          </a:solidFill>
                        </a:rPr>
                        <a:t>v</a:t>
                      </a:r>
                      <a:r>
                        <a:rPr baseline="-25000" lang="en">
                          <a:solidFill>
                            <a:schemeClr val="dk1"/>
                          </a:solidFill>
                        </a:rPr>
                        <a:t>1</a:t>
                      </a:r>
                      <a:endParaRPr/>
                    </a:p>
                  </a:txBody>
                  <a:tcPr marT="91425" marB="91425" marR="91425" marL="91425">
                    <a:lnR cap="flat" cmpd="sng" w="38100">
                      <a:solidFill>
                        <a:srgbClr val="000000"/>
                      </a:solidFill>
                      <a:prstDash val="solid"/>
                      <a:round/>
                      <a:headEnd len="sm" w="sm" type="none"/>
                      <a:tailEnd len="sm" w="sm" type="none"/>
                    </a:lnR>
                    <a:solidFill>
                      <a:srgbClr val="D8D8D8"/>
                    </a:solidFill>
                  </a:tcPr>
                </a:tc>
              </a:tr>
              <a:tr h="381000">
                <a:tc>
                  <a:txBody>
                    <a:bodyPr>
                      <a:noAutofit/>
                    </a:bodyPr>
                    <a:lstStyle/>
                    <a:p>
                      <a:pPr indent="0" lvl="0" marL="0" rtl="0" algn="ctr">
                        <a:spcBef>
                          <a:spcPts val="0"/>
                        </a:spcBef>
                        <a:spcAft>
                          <a:spcPts val="0"/>
                        </a:spcAft>
                        <a:buClr>
                          <a:schemeClr val="dk1"/>
                        </a:buClr>
                        <a:buSzPts val="1100"/>
                        <a:buFont typeface="Arial"/>
                        <a:buNone/>
                      </a:pPr>
                      <a:r>
                        <a:rPr lang="en">
                          <a:solidFill>
                            <a:schemeClr val="dk1"/>
                          </a:solidFill>
                        </a:rPr>
                        <a:t>k</a:t>
                      </a:r>
                      <a:r>
                        <a:rPr baseline="-25000" lang="en">
                          <a:solidFill>
                            <a:schemeClr val="dk1"/>
                          </a:solidFill>
                        </a:rPr>
                        <a:t>2</a:t>
                      </a:r>
                      <a:endParaRPr/>
                    </a:p>
                  </a:txBody>
                  <a:tcPr marT="91425" marB="91425" marR="91425" marL="91425">
                    <a:lnL cap="flat" cmpd="sng" w="38100">
                      <a:solidFill>
                        <a:srgbClr val="000000"/>
                      </a:solidFill>
                      <a:prstDash val="solid"/>
                      <a:round/>
                      <a:headEnd len="sm" w="sm" type="none"/>
                      <a:tailEnd len="sm" w="sm" type="none"/>
                    </a:lnL>
                    <a:lnB cap="flat" cmpd="sng" w="38100">
                      <a:solidFill>
                        <a:srgbClr val="000000"/>
                      </a:solidFill>
                      <a:prstDash val="solid"/>
                      <a:round/>
                      <a:headEnd len="sm" w="sm" type="none"/>
                      <a:tailEnd len="sm" w="sm" type="none"/>
                    </a:lnB>
                    <a:solidFill>
                      <a:srgbClr val="D8D8D8"/>
                    </a:solidFill>
                  </a:tcPr>
                </a:tc>
                <a:tc>
                  <a:txBody>
                    <a:bodyPr>
                      <a:noAutofit/>
                    </a:bodyPr>
                    <a:lstStyle/>
                    <a:p>
                      <a:pPr indent="0" lvl="0" marL="0" rtl="0" algn="ctr">
                        <a:spcBef>
                          <a:spcPts val="0"/>
                        </a:spcBef>
                        <a:spcAft>
                          <a:spcPts val="0"/>
                        </a:spcAft>
                        <a:buClr>
                          <a:schemeClr val="dk1"/>
                        </a:buClr>
                        <a:buSzPts val="1100"/>
                        <a:buFont typeface="Arial"/>
                        <a:buNone/>
                      </a:pPr>
                      <a:r>
                        <a:rPr lang="en">
                          <a:solidFill>
                            <a:schemeClr val="dk1"/>
                          </a:solidFill>
                        </a:rPr>
                        <a:t>v</a:t>
                      </a:r>
                      <a:r>
                        <a:rPr baseline="-25000" lang="en">
                          <a:solidFill>
                            <a:schemeClr val="dk1"/>
                          </a:solidFill>
                        </a:rPr>
                        <a:t>2</a:t>
                      </a:r>
                      <a:endParaRPr/>
                    </a:p>
                  </a:txBody>
                  <a:tcPr marT="91425" marB="91425" marR="91425" marL="91425">
                    <a:lnR cap="flat" cmpd="sng" w="38100">
                      <a:solidFill>
                        <a:srgbClr val="000000"/>
                      </a:solidFill>
                      <a:prstDash val="solid"/>
                      <a:round/>
                      <a:headEnd len="sm" w="sm" type="none"/>
                      <a:tailEnd len="sm" w="sm" type="none"/>
                    </a:lnR>
                    <a:lnB cap="flat" cmpd="sng" w="38100">
                      <a:solidFill>
                        <a:srgbClr val="000000"/>
                      </a:solidFill>
                      <a:prstDash val="solid"/>
                      <a:round/>
                      <a:headEnd len="sm" w="sm" type="none"/>
                      <a:tailEnd len="sm" w="sm" type="none"/>
                    </a:lnB>
                    <a:solidFill>
                      <a:srgbClr val="D8D8D8"/>
                    </a:solidFill>
                  </a:tcPr>
                </a:tc>
              </a:tr>
            </a:tbl>
          </a:graphicData>
        </a:graphic>
      </p:graphicFrame>
      <p:graphicFrame>
        <p:nvGraphicFramePr>
          <p:cNvPr id="367" name="Google Shape;367;p74"/>
          <p:cNvGraphicFramePr/>
          <p:nvPr/>
        </p:nvGraphicFramePr>
        <p:xfrm>
          <a:off x="402625" y="4007925"/>
          <a:ext cx="3000000" cy="3000000"/>
        </p:xfrm>
        <a:graphic>
          <a:graphicData uri="http://schemas.openxmlformats.org/drawingml/2006/table">
            <a:tbl>
              <a:tblPr>
                <a:noFill/>
                <a:tableStyleId>{F2D80403-696B-4897-AD55-E8C665C0F9FD}</a:tableStyleId>
              </a:tblPr>
              <a:tblGrid>
                <a:gridCol w="491125"/>
                <a:gridCol w="491125"/>
                <a:gridCol w="491125"/>
              </a:tblGrid>
              <a:tr h="39620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cxnSp>
        <p:nvCxnSpPr>
          <p:cNvPr id="368" name="Google Shape;368;p74"/>
          <p:cNvCxnSpPr/>
          <p:nvPr/>
        </p:nvCxnSpPr>
        <p:spPr>
          <a:xfrm flipH="1" rot="10800000">
            <a:off x="661325" y="2168575"/>
            <a:ext cx="1214400" cy="1821300"/>
          </a:xfrm>
          <a:prstGeom prst="straightConnector1">
            <a:avLst/>
          </a:prstGeom>
          <a:noFill/>
          <a:ln cap="flat" cmpd="sng" w="9525">
            <a:solidFill>
              <a:schemeClr val="dk2"/>
            </a:solidFill>
            <a:prstDash val="solid"/>
            <a:round/>
            <a:headEnd len="med" w="med" type="none"/>
            <a:tailEnd len="med" w="med" type="triangle"/>
          </a:ln>
        </p:spPr>
      </p:cxnSp>
      <p:cxnSp>
        <p:nvCxnSpPr>
          <p:cNvPr id="369" name="Google Shape;369;p74"/>
          <p:cNvCxnSpPr/>
          <p:nvPr/>
        </p:nvCxnSpPr>
        <p:spPr>
          <a:xfrm flipH="1" rot="10800000">
            <a:off x="1145575" y="2582875"/>
            <a:ext cx="721800" cy="1409100"/>
          </a:xfrm>
          <a:prstGeom prst="straightConnector1">
            <a:avLst/>
          </a:prstGeom>
          <a:noFill/>
          <a:ln cap="flat" cmpd="sng" w="9525">
            <a:solidFill>
              <a:schemeClr val="dk2"/>
            </a:solidFill>
            <a:prstDash val="solid"/>
            <a:round/>
            <a:headEnd len="med" w="med" type="none"/>
            <a:tailEnd len="med" w="med" type="triangle"/>
          </a:ln>
        </p:spPr>
      </p:cxnSp>
      <p:cxnSp>
        <p:nvCxnSpPr>
          <p:cNvPr id="370" name="Google Shape;370;p74"/>
          <p:cNvCxnSpPr/>
          <p:nvPr/>
        </p:nvCxnSpPr>
        <p:spPr>
          <a:xfrm flipH="1" rot="10800000">
            <a:off x="1615250" y="2949525"/>
            <a:ext cx="274800" cy="1053900"/>
          </a:xfrm>
          <a:prstGeom prst="straightConnector1">
            <a:avLst/>
          </a:prstGeom>
          <a:noFill/>
          <a:ln cap="flat" cmpd="sng" w="9525">
            <a:solidFill>
              <a:schemeClr val="dk2"/>
            </a:solidFill>
            <a:prstDash val="solid"/>
            <a:round/>
            <a:headEnd len="med" w="med" type="none"/>
            <a:tailEnd len="med" w="med" type="triangle"/>
          </a:ln>
        </p:spPr>
      </p:cxnSp>
      <p:sp>
        <p:nvSpPr>
          <p:cNvPr id="371" name="Google Shape;371;p74"/>
          <p:cNvSpPr txBox="1"/>
          <p:nvPr/>
        </p:nvSpPr>
        <p:spPr>
          <a:xfrm>
            <a:off x="4456200" y="3956524"/>
            <a:ext cx="366600" cy="44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q</a:t>
            </a:r>
            <a:r>
              <a:rPr baseline="-25000" lang="en"/>
              <a:t>0</a:t>
            </a:r>
            <a:endParaRPr baseline="-25000"/>
          </a:p>
        </p:txBody>
      </p:sp>
      <p:cxnSp>
        <p:nvCxnSpPr>
          <p:cNvPr id="372" name="Google Shape;372;p74"/>
          <p:cNvCxnSpPr>
            <a:stCxn id="371" idx="0"/>
            <a:endCxn id="373" idx="2"/>
          </p:cNvCxnSpPr>
          <p:nvPr/>
        </p:nvCxnSpPr>
        <p:spPr>
          <a:xfrm rot="10800000">
            <a:off x="4639500" y="3341524"/>
            <a:ext cx="0" cy="615000"/>
          </a:xfrm>
          <a:prstGeom prst="straightConnector1">
            <a:avLst/>
          </a:prstGeom>
          <a:noFill/>
          <a:ln cap="flat" cmpd="sng" w="9525">
            <a:solidFill>
              <a:schemeClr val="dk2"/>
            </a:solidFill>
            <a:prstDash val="solid"/>
            <a:round/>
            <a:headEnd len="med" w="med" type="none"/>
            <a:tailEnd len="med" w="med" type="triangle"/>
          </a:ln>
        </p:spPr>
      </p:cxnSp>
      <p:cxnSp>
        <p:nvCxnSpPr>
          <p:cNvPr id="374" name="Google Shape;374;p74"/>
          <p:cNvCxnSpPr/>
          <p:nvPr/>
        </p:nvCxnSpPr>
        <p:spPr>
          <a:xfrm flipH="1" rot="10800000">
            <a:off x="4639500" y="2293188"/>
            <a:ext cx="11400" cy="600600"/>
          </a:xfrm>
          <a:prstGeom prst="straightConnector1">
            <a:avLst/>
          </a:prstGeom>
          <a:noFill/>
          <a:ln cap="flat" cmpd="sng" w="9525">
            <a:solidFill>
              <a:schemeClr val="dk2"/>
            </a:solidFill>
            <a:prstDash val="solid"/>
            <a:round/>
            <a:headEnd len="med" w="med" type="none"/>
            <a:tailEnd len="med" w="med" type="triangle"/>
          </a:ln>
        </p:spPr>
      </p:cxnSp>
      <p:sp>
        <p:nvSpPr>
          <p:cNvPr id="375" name="Google Shape;375;p74"/>
          <p:cNvSpPr txBox="1"/>
          <p:nvPr/>
        </p:nvSpPr>
        <p:spPr>
          <a:xfrm>
            <a:off x="5307375" y="3956524"/>
            <a:ext cx="366600" cy="447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q</a:t>
            </a:r>
            <a:r>
              <a:rPr baseline="-25000" lang="en"/>
              <a:t>1</a:t>
            </a:r>
            <a:endParaRPr baseline="-25000"/>
          </a:p>
        </p:txBody>
      </p:sp>
      <p:cxnSp>
        <p:nvCxnSpPr>
          <p:cNvPr id="376" name="Google Shape;376;p74"/>
          <p:cNvCxnSpPr>
            <a:stCxn id="375" idx="0"/>
          </p:cNvCxnSpPr>
          <p:nvPr/>
        </p:nvCxnSpPr>
        <p:spPr>
          <a:xfrm rot="10800000">
            <a:off x="5490675" y="3341524"/>
            <a:ext cx="0" cy="615000"/>
          </a:xfrm>
          <a:prstGeom prst="straightConnector1">
            <a:avLst/>
          </a:prstGeom>
          <a:noFill/>
          <a:ln cap="flat" cmpd="sng" w="9525">
            <a:solidFill>
              <a:schemeClr val="dk2"/>
            </a:solidFill>
            <a:prstDash val="solid"/>
            <a:round/>
            <a:headEnd len="med" w="med" type="none"/>
            <a:tailEnd len="med" w="med" type="triangle"/>
          </a:ln>
        </p:spPr>
      </p:cxnSp>
      <p:cxnSp>
        <p:nvCxnSpPr>
          <p:cNvPr id="377" name="Google Shape;377;p74"/>
          <p:cNvCxnSpPr/>
          <p:nvPr/>
        </p:nvCxnSpPr>
        <p:spPr>
          <a:xfrm flipH="1" rot="10800000">
            <a:off x="5490675" y="2293188"/>
            <a:ext cx="11400" cy="600600"/>
          </a:xfrm>
          <a:prstGeom prst="straightConnector1">
            <a:avLst/>
          </a:prstGeom>
          <a:noFill/>
          <a:ln cap="flat" cmpd="sng" w="9525">
            <a:solidFill>
              <a:schemeClr val="dk2"/>
            </a:solidFill>
            <a:prstDash val="solid"/>
            <a:round/>
            <a:headEnd len="med" w="med" type="none"/>
            <a:tailEnd len="med" w="med" type="triangle"/>
          </a:ln>
        </p:spPr>
      </p:cxnSp>
      <p:sp>
        <p:nvSpPr>
          <p:cNvPr id="378" name="Google Shape;378;p74"/>
          <p:cNvSpPr/>
          <p:nvPr/>
        </p:nvSpPr>
        <p:spPr>
          <a:xfrm>
            <a:off x="5244375" y="2875025"/>
            <a:ext cx="504000" cy="44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cxnSp>
        <p:nvCxnSpPr>
          <p:cNvPr id="379" name="Google Shape;379;p74"/>
          <p:cNvCxnSpPr>
            <a:endCxn id="380" idx="1"/>
          </p:cNvCxnSpPr>
          <p:nvPr/>
        </p:nvCxnSpPr>
        <p:spPr>
          <a:xfrm>
            <a:off x="3734400" y="2560025"/>
            <a:ext cx="658800" cy="538800"/>
          </a:xfrm>
          <a:prstGeom prst="straightConnector1">
            <a:avLst/>
          </a:prstGeom>
          <a:noFill/>
          <a:ln cap="flat" cmpd="sng" w="9525">
            <a:solidFill>
              <a:schemeClr val="dk2"/>
            </a:solidFill>
            <a:prstDash val="solid"/>
            <a:round/>
            <a:headEnd len="med" w="med" type="none"/>
            <a:tailEnd len="med" w="med" type="triangle"/>
          </a:ln>
        </p:spPr>
      </p:cxnSp>
      <p:cxnSp>
        <p:nvCxnSpPr>
          <p:cNvPr id="381" name="Google Shape;381;p74"/>
          <p:cNvCxnSpPr>
            <a:endCxn id="378" idx="1"/>
          </p:cNvCxnSpPr>
          <p:nvPr/>
        </p:nvCxnSpPr>
        <p:spPr>
          <a:xfrm>
            <a:off x="3734475" y="2571425"/>
            <a:ext cx="1509900" cy="527400"/>
          </a:xfrm>
          <a:prstGeom prst="straightConnector1">
            <a:avLst/>
          </a:prstGeom>
          <a:noFill/>
          <a:ln cap="flat" cmpd="sng" w="9525">
            <a:solidFill>
              <a:schemeClr val="dk2"/>
            </a:solidFill>
            <a:prstDash val="solid"/>
            <a:round/>
            <a:headEnd len="med" w="med" type="none"/>
            <a:tailEnd len="med" w="med" type="triangle"/>
          </a:ln>
        </p:spPr>
      </p:cxnSp>
      <p:sp>
        <p:nvSpPr>
          <p:cNvPr id="380" name="Google Shape;380;p74"/>
          <p:cNvSpPr/>
          <p:nvPr/>
        </p:nvSpPr>
        <p:spPr>
          <a:xfrm>
            <a:off x="4393200" y="2875025"/>
            <a:ext cx="504000" cy="4476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a:t>
            </a:r>
            <a:endParaRPr/>
          </a:p>
        </p:txBody>
      </p:sp>
      <p:pic>
        <p:nvPicPr>
          <p:cNvPr id="382" name="Google Shape;382;p74"/>
          <p:cNvPicPr preferRelativeResize="0"/>
          <p:nvPr/>
        </p:nvPicPr>
        <p:blipFill>
          <a:blip r:embed="rId3">
            <a:alphaModFix/>
          </a:blip>
          <a:stretch>
            <a:fillRect/>
          </a:stretch>
        </p:blipFill>
        <p:spPr>
          <a:xfrm>
            <a:off x="4307275" y="1220225"/>
            <a:ext cx="4358899" cy="447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75"/>
          <p:cNvSpPr txBox="1"/>
          <p:nvPr>
            <p:ph type="title"/>
          </p:nvPr>
        </p:nvSpPr>
        <p:spPr>
          <a:xfrm>
            <a:off x="311700" y="444649"/>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Dot-Product Attention</a:t>
            </a:r>
            <a:endParaRPr>
              <a:latin typeface="Helvetica Neue Light"/>
              <a:ea typeface="Helvetica Neue Light"/>
              <a:cs typeface="Helvetica Neue Light"/>
              <a:sym typeface="Helvetica Neue Light"/>
            </a:endParaRPr>
          </a:p>
        </p:txBody>
      </p:sp>
      <p:pic>
        <p:nvPicPr>
          <p:cNvPr id="388" name="Google Shape;388;p75"/>
          <p:cNvPicPr preferRelativeResize="0"/>
          <p:nvPr/>
        </p:nvPicPr>
        <p:blipFill>
          <a:blip r:embed="rId3">
            <a:alphaModFix/>
          </a:blip>
          <a:stretch>
            <a:fillRect/>
          </a:stretch>
        </p:blipFill>
        <p:spPr>
          <a:xfrm>
            <a:off x="4307275" y="534425"/>
            <a:ext cx="4358899" cy="447600"/>
          </a:xfrm>
          <a:prstGeom prst="rect">
            <a:avLst/>
          </a:prstGeom>
          <a:noFill/>
          <a:ln>
            <a:noFill/>
          </a:ln>
        </p:spPr>
      </p:pic>
      <p:sp>
        <p:nvSpPr>
          <p:cNvPr id="389" name="Google Shape;389;p75"/>
          <p:cNvSpPr txBox="1"/>
          <p:nvPr/>
        </p:nvSpPr>
        <p:spPr>
          <a:xfrm>
            <a:off x="406350" y="1231575"/>
            <a:ext cx="7568400" cy="3579600"/>
          </a:xfrm>
          <a:prstGeom prst="rect">
            <a:avLst/>
          </a:prstGeom>
          <a:noFill/>
          <a:ln>
            <a:noFill/>
          </a:ln>
        </p:spPr>
        <p:txBody>
          <a:bodyPr anchorCtr="0" anchor="t" bIns="91425" lIns="91425" spcFirstLastPara="1" rIns="91425" wrap="square" tIns="91425">
            <a:noAutofit/>
          </a:bodyPr>
          <a:lstStyle/>
          <a:p>
            <a:pPr indent="0" lvl="0" marL="0" rtl="0" algn="l">
              <a:lnSpc>
                <a:spcPct val="142857"/>
              </a:lnSpc>
              <a:spcBef>
                <a:spcPts val="0"/>
              </a:spcBef>
              <a:spcAft>
                <a:spcPts val="0"/>
              </a:spcAft>
              <a:buNone/>
            </a:pPr>
            <a:r>
              <a:rPr lang="en" sz="900">
                <a:solidFill>
                  <a:srgbClr val="D73A49"/>
                </a:solidFill>
                <a:highlight>
                  <a:srgbClr val="FFFFFF"/>
                </a:highlight>
                <a:latin typeface="Consolas"/>
                <a:ea typeface="Consolas"/>
                <a:cs typeface="Consolas"/>
                <a:sym typeface="Consolas"/>
              </a:rPr>
              <a:t>def</a:t>
            </a:r>
            <a:r>
              <a:rPr lang="en" sz="900">
                <a:solidFill>
                  <a:srgbClr val="24292E"/>
                </a:solidFill>
                <a:highlight>
                  <a:srgbClr val="FFFFFF"/>
                </a:highlight>
                <a:latin typeface="Consolas"/>
                <a:ea typeface="Consolas"/>
                <a:cs typeface="Consolas"/>
                <a:sym typeface="Consolas"/>
              </a:rPr>
              <a:t> </a:t>
            </a:r>
            <a:r>
              <a:rPr lang="en" sz="900" u="sng">
                <a:solidFill>
                  <a:schemeClr val="hlink"/>
                </a:solidFill>
                <a:highlight>
                  <a:srgbClr val="FFFFFF"/>
                </a:highlight>
                <a:latin typeface="Consolas"/>
                <a:ea typeface="Consolas"/>
                <a:cs typeface="Consolas"/>
                <a:sym typeface="Consolas"/>
                <a:hlinkClick r:id="rId4"/>
              </a:rPr>
              <a:t>dot_product_attention</a:t>
            </a:r>
            <a:r>
              <a:rPr lang="en" sz="900">
                <a:solidFill>
                  <a:srgbClr val="24292E"/>
                </a:solidFill>
                <a:highlight>
                  <a:srgbClr val="FFFFFF"/>
                </a:highlight>
                <a:latin typeface="Consolas"/>
                <a:ea typeface="Consolas"/>
                <a:cs typeface="Consolas"/>
                <a:sym typeface="Consolas"/>
              </a:rPr>
              <a:t>(q, k, v, bias, dropout_rate</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0.0</a:t>
            </a:r>
            <a:r>
              <a:rPr lang="en" sz="900">
                <a:solidFill>
                  <a:srgbClr val="24292E"/>
                </a:solidFill>
                <a:highlight>
                  <a:srgbClr val="FFFFFF"/>
                </a:highlight>
                <a:latin typeface="Consolas"/>
                <a:ea typeface="Consolas"/>
                <a:cs typeface="Consolas"/>
                <a:sym typeface="Consolas"/>
              </a:rPr>
              <a:t>, image_shapes</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 name</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make_image_summary</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True</a:t>
            </a:r>
            <a:r>
              <a:rPr lang="en" sz="900">
                <a:solidFill>
                  <a:srgbClr val="24292E"/>
                </a:solidFill>
                <a:highlight>
                  <a:srgbClr val="FFFFFF"/>
                </a:highlight>
                <a:latin typeface="Consolas"/>
                <a:ea typeface="Consolas"/>
                <a:cs typeface="Consolas"/>
                <a:sym typeface="Consolas"/>
              </a:rPr>
              <a:t>, save_weights_to</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 dropout_broadcast_dims</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D73A49"/>
                </a:solidFill>
                <a:highlight>
                  <a:srgbClr val="FFFFFF"/>
                </a:highlight>
                <a:latin typeface="Consolas"/>
                <a:ea typeface="Consolas"/>
                <a:cs typeface="Consolas"/>
                <a:sym typeface="Consolas"/>
              </a:rPr>
              <a:t>with</a:t>
            </a:r>
            <a:r>
              <a:rPr lang="en" sz="900">
                <a:solidFill>
                  <a:srgbClr val="24292E"/>
                </a:solidFill>
                <a:highlight>
                  <a:srgbClr val="FFFFFF"/>
                </a:highlight>
                <a:latin typeface="Consolas"/>
                <a:ea typeface="Consolas"/>
                <a:cs typeface="Consolas"/>
                <a:sym typeface="Consolas"/>
              </a:rPr>
              <a:t> tf.variable_scope(</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name, </a:t>
            </a:r>
            <a:r>
              <a:rPr lang="en" sz="900">
                <a:solidFill>
                  <a:srgbClr val="E36209"/>
                </a:solidFill>
                <a:highlight>
                  <a:srgbClr val="FFFFFF"/>
                </a:highlight>
                <a:latin typeface="Consolas"/>
                <a:ea typeface="Consolas"/>
                <a:cs typeface="Consolas"/>
                <a:sym typeface="Consolas"/>
              </a:rPr>
              <a:t>default_name</a:t>
            </a:r>
            <a:r>
              <a:rPr lang="en" sz="900">
                <a:solidFill>
                  <a:srgbClr val="D73A49"/>
                </a:solidFill>
                <a:highlight>
                  <a:srgbClr val="FFFFFF"/>
                </a:highlight>
                <a:latin typeface="Consolas"/>
                <a:ea typeface="Consolas"/>
                <a:cs typeface="Consolas"/>
                <a:sym typeface="Consolas"/>
              </a:rPr>
              <a:t>=</a:t>
            </a:r>
            <a:r>
              <a:rPr lang="en" sz="900">
                <a:solidFill>
                  <a:srgbClr val="032F62"/>
                </a:solidFill>
                <a:highlight>
                  <a:srgbClr val="FFFFFF"/>
                </a:highlight>
                <a:latin typeface="Consolas"/>
                <a:ea typeface="Consolas"/>
                <a:cs typeface="Consolas"/>
                <a:sym typeface="Consolas"/>
              </a:rPr>
              <a:t>"dot_product_attention"</a:t>
            </a:r>
            <a:r>
              <a:rPr lang="en" sz="900">
                <a:solidFill>
                  <a:srgbClr val="24292E"/>
                </a:solidFill>
                <a:highlight>
                  <a:srgbClr val="FFFFFF"/>
                </a:highlight>
                <a:latin typeface="Consolas"/>
                <a:ea typeface="Consolas"/>
                <a:cs typeface="Consolas"/>
                <a:sym typeface="Consolas"/>
              </a:rPr>
              <a:t>, </a:t>
            </a:r>
            <a:r>
              <a:rPr lang="en" sz="900">
                <a:solidFill>
                  <a:srgbClr val="E36209"/>
                </a:solidFill>
                <a:highlight>
                  <a:srgbClr val="FFFFFF"/>
                </a:highlight>
                <a:latin typeface="Consolas"/>
                <a:ea typeface="Consolas"/>
                <a:cs typeface="Consolas"/>
                <a:sym typeface="Consolas"/>
              </a:rPr>
              <a:t>values</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[q, k, v]) </a:t>
            </a:r>
            <a:r>
              <a:rPr lang="en" sz="900">
                <a:solidFill>
                  <a:srgbClr val="D73A49"/>
                </a:solidFill>
                <a:highlight>
                  <a:srgbClr val="FFFFFF"/>
                </a:highlight>
                <a:latin typeface="Consolas"/>
                <a:ea typeface="Consolas"/>
                <a:cs typeface="Consolas"/>
                <a:sym typeface="Consolas"/>
              </a:rPr>
              <a:t>as</a:t>
            </a:r>
            <a:r>
              <a:rPr lang="en" sz="900">
                <a:solidFill>
                  <a:srgbClr val="24292E"/>
                </a:solidFill>
                <a:highlight>
                  <a:srgbClr val="FFFFFF"/>
                </a:highlight>
                <a:latin typeface="Consolas"/>
                <a:ea typeface="Consolas"/>
                <a:cs typeface="Consolas"/>
                <a:sym typeface="Consolas"/>
              </a:rPr>
              <a:t> scope:</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6A737D"/>
                </a:solidFill>
                <a:highlight>
                  <a:srgbClr val="FFFFFF"/>
                </a:highlight>
                <a:latin typeface="Consolas"/>
                <a:ea typeface="Consolas"/>
                <a:cs typeface="Consolas"/>
                <a:sym typeface="Consolas"/>
              </a:rPr>
              <a:t># [batch, num_heads, query_length, memory_length]</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logits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tf.matmul(q, k, </a:t>
            </a:r>
            <a:r>
              <a:rPr lang="en" sz="900">
                <a:solidFill>
                  <a:srgbClr val="E36209"/>
                </a:solidFill>
                <a:highlight>
                  <a:srgbClr val="FFFFFF"/>
                </a:highlight>
                <a:latin typeface="Consolas"/>
                <a:ea typeface="Consolas"/>
                <a:cs typeface="Consolas"/>
                <a:sym typeface="Consolas"/>
              </a:rPr>
              <a:t>transpose_b</a:t>
            </a:r>
            <a:r>
              <a:rPr lang="en" sz="900">
                <a:solidFill>
                  <a:srgbClr val="D73A49"/>
                </a:solidFill>
                <a:highlight>
                  <a:srgbClr val="FFFFFF"/>
                </a:highlight>
                <a:latin typeface="Consolas"/>
                <a:ea typeface="Consolas"/>
                <a:cs typeface="Consolas"/>
                <a:sym typeface="Consolas"/>
              </a:rPr>
              <a:t>=</a:t>
            </a:r>
            <a:r>
              <a:rPr lang="en" sz="900">
                <a:solidFill>
                  <a:srgbClr val="005CC5"/>
                </a:solidFill>
                <a:highlight>
                  <a:srgbClr val="FFFFFF"/>
                </a:highlight>
                <a:latin typeface="Consolas"/>
                <a:ea typeface="Consolas"/>
                <a:cs typeface="Consolas"/>
                <a:sym typeface="Consolas"/>
              </a:rPr>
              <a:t>True</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if</a:t>
            </a:r>
            <a:r>
              <a:rPr lang="en" sz="900">
                <a:solidFill>
                  <a:srgbClr val="24292E"/>
                </a:solidFill>
                <a:highlight>
                  <a:srgbClr val="FFFFFF"/>
                </a:highlight>
                <a:latin typeface="Consolas"/>
                <a:ea typeface="Consolas"/>
                <a:cs typeface="Consolas"/>
                <a:sym typeface="Consolas"/>
              </a:rPr>
              <a:t> bias </a:t>
            </a:r>
            <a:r>
              <a:rPr lang="en" sz="900">
                <a:solidFill>
                  <a:srgbClr val="D73A49"/>
                </a:solidFill>
                <a:highlight>
                  <a:srgbClr val="FFFFFF"/>
                </a:highlight>
                <a:latin typeface="Consolas"/>
                <a:ea typeface="Consolas"/>
                <a:cs typeface="Consolas"/>
                <a:sym typeface="Consolas"/>
              </a:rPr>
              <a:t>is</a:t>
            </a: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not</a:t>
            </a:r>
            <a:r>
              <a:rPr lang="en" sz="900">
                <a:solidFill>
                  <a:srgbClr val="24292E"/>
                </a:solidFill>
                <a:highlight>
                  <a:srgbClr val="FFFFFF"/>
                </a:highlight>
                <a:latin typeface="Consolas"/>
                <a:ea typeface="Consolas"/>
                <a:cs typeface="Consolas"/>
                <a:sym typeface="Consolas"/>
              </a:rPr>
              <a:t> </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logits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bias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weights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tf.nn.softmax(logits, </a:t>
            </a:r>
            <a:r>
              <a:rPr lang="en" sz="900">
                <a:solidFill>
                  <a:srgbClr val="E36209"/>
                </a:solidFill>
                <a:highlight>
                  <a:srgbClr val="FFFFFF"/>
                </a:highlight>
                <a:latin typeface="Consolas"/>
                <a:ea typeface="Consolas"/>
                <a:cs typeface="Consolas"/>
                <a:sym typeface="Consolas"/>
              </a:rPr>
              <a:t>name</a:t>
            </a:r>
            <a:r>
              <a:rPr lang="en" sz="900">
                <a:solidFill>
                  <a:srgbClr val="D73A49"/>
                </a:solidFill>
                <a:highlight>
                  <a:srgbClr val="FFFFFF"/>
                </a:highlight>
                <a:latin typeface="Consolas"/>
                <a:ea typeface="Consolas"/>
                <a:cs typeface="Consolas"/>
                <a:sym typeface="Consolas"/>
              </a:rPr>
              <a:t>=</a:t>
            </a:r>
            <a:r>
              <a:rPr lang="en" sz="900">
                <a:solidFill>
                  <a:srgbClr val="032F62"/>
                </a:solidFill>
                <a:highlight>
                  <a:srgbClr val="FFFFFF"/>
                </a:highlight>
                <a:latin typeface="Consolas"/>
                <a:ea typeface="Consolas"/>
                <a:cs typeface="Consolas"/>
                <a:sym typeface="Consolas"/>
              </a:rPr>
              <a:t>"attention_weights"</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if</a:t>
            </a:r>
            <a:r>
              <a:rPr lang="en" sz="900">
                <a:solidFill>
                  <a:srgbClr val="24292E"/>
                </a:solidFill>
                <a:highlight>
                  <a:srgbClr val="FFFFFF"/>
                </a:highlight>
                <a:latin typeface="Consolas"/>
                <a:ea typeface="Consolas"/>
                <a:cs typeface="Consolas"/>
                <a:sym typeface="Consolas"/>
              </a:rPr>
              <a:t> save_weights_to </a:t>
            </a:r>
            <a:r>
              <a:rPr lang="en" sz="900">
                <a:solidFill>
                  <a:srgbClr val="D73A49"/>
                </a:solidFill>
                <a:highlight>
                  <a:srgbClr val="FFFFFF"/>
                </a:highlight>
                <a:latin typeface="Consolas"/>
                <a:ea typeface="Consolas"/>
                <a:cs typeface="Consolas"/>
                <a:sym typeface="Consolas"/>
              </a:rPr>
              <a:t>is</a:t>
            </a: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not</a:t>
            </a:r>
            <a:r>
              <a:rPr lang="en" sz="900">
                <a:solidFill>
                  <a:srgbClr val="24292E"/>
                </a:solidFill>
                <a:highlight>
                  <a:srgbClr val="FFFFFF"/>
                </a:highlight>
                <a:latin typeface="Consolas"/>
                <a:ea typeface="Consolas"/>
                <a:cs typeface="Consolas"/>
                <a:sym typeface="Consolas"/>
              </a:rPr>
              <a:t> </a:t>
            </a:r>
            <a:r>
              <a:rPr lang="en" sz="900">
                <a:solidFill>
                  <a:srgbClr val="005CC5"/>
                </a:solidFill>
                <a:highlight>
                  <a:srgbClr val="FFFFFF"/>
                </a:highlight>
                <a:latin typeface="Consolas"/>
                <a:ea typeface="Consolas"/>
                <a:cs typeface="Consolas"/>
                <a:sym typeface="Consolas"/>
              </a:rPr>
              <a:t>None</a:t>
            </a:r>
            <a:r>
              <a:rPr lang="en" sz="900">
                <a:solidFill>
                  <a:srgbClr val="24292E"/>
                </a:solidFill>
                <a:highlight>
                  <a:srgbClr val="FFFFFF"/>
                </a:highlight>
                <a:latin typeface="Consolas"/>
                <a:ea typeface="Consolas"/>
                <a:cs typeface="Consolas"/>
                <a:sym typeface="Consolas"/>
              </a:rPr>
              <a:t>:</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save_weights_to[scope.name]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weights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6A737D"/>
                </a:solidFill>
                <a:highlight>
                  <a:srgbClr val="FFFFFF"/>
                </a:highlight>
                <a:latin typeface="Consolas"/>
                <a:ea typeface="Consolas"/>
                <a:cs typeface="Consolas"/>
                <a:sym typeface="Consolas"/>
              </a:rPr>
              <a:t># dropping out the attention links for each of the heads</a:t>
            </a:r>
            <a:endParaRPr sz="900">
              <a:solidFill>
                <a:srgbClr val="6A737D"/>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weights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common_layers.dropout_with_broadcast_dims(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weights, </a:t>
            </a:r>
            <a:r>
              <a:rPr lang="en" sz="900">
                <a:solidFill>
                  <a:srgbClr val="005CC5"/>
                </a:solidFill>
                <a:highlight>
                  <a:srgbClr val="FFFFFF"/>
                </a:highlight>
                <a:latin typeface="Consolas"/>
                <a:ea typeface="Consolas"/>
                <a:cs typeface="Consolas"/>
                <a:sym typeface="Consolas"/>
              </a:rPr>
              <a:t>1.0</a:t>
            </a: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 dropout_rate, </a:t>
            </a:r>
            <a:r>
              <a:rPr lang="en" sz="900">
                <a:solidFill>
                  <a:srgbClr val="E36209"/>
                </a:solidFill>
                <a:highlight>
                  <a:srgbClr val="FFFFFF"/>
                </a:highlight>
                <a:latin typeface="Consolas"/>
                <a:ea typeface="Consolas"/>
                <a:cs typeface="Consolas"/>
                <a:sym typeface="Consolas"/>
              </a:rPr>
              <a:t>broadcast_dims</a:t>
            </a:r>
            <a:r>
              <a:rPr lang="en" sz="900">
                <a:solidFill>
                  <a:srgbClr val="D73A49"/>
                </a:solidFill>
                <a:highlight>
                  <a:srgbClr val="FFFFFF"/>
                </a:highlight>
                <a:latin typeface="Consolas"/>
                <a:ea typeface="Consolas"/>
                <a:cs typeface="Consolas"/>
                <a:sym typeface="Consolas"/>
              </a:rPr>
              <a:t>=</a:t>
            </a:r>
            <a:r>
              <a:rPr lang="en" sz="900">
                <a:solidFill>
                  <a:srgbClr val="24292E"/>
                </a:solidFill>
                <a:highlight>
                  <a:srgbClr val="FFFFFF"/>
                </a:highlight>
                <a:latin typeface="Consolas"/>
                <a:ea typeface="Consolas"/>
                <a:cs typeface="Consolas"/>
                <a:sym typeface="Consolas"/>
              </a:rPr>
              <a:t>dropout_broadcast_dims)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if</a:t>
            </a:r>
            <a:r>
              <a:rPr lang="en" sz="900">
                <a:solidFill>
                  <a:srgbClr val="24292E"/>
                </a:solidFill>
                <a:highlight>
                  <a:srgbClr val="FFFFFF"/>
                </a:highlight>
                <a:latin typeface="Consolas"/>
                <a:ea typeface="Consolas"/>
                <a:cs typeface="Consolas"/>
                <a:sym typeface="Consolas"/>
              </a:rPr>
              <a:t> expert_utils.should_generate_summaries() </a:t>
            </a:r>
            <a:r>
              <a:rPr lang="en" sz="900">
                <a:solidFill>
                  <a:srgbClr val="D73A49"/>
                </a:solidFill>
                <a:highlight>
                  <a:srgbClr val="FFFFFF"/>
                </a:highlight>
                <a:latin typeface="Consolas"/>
                <a:ea typeface="Consolas"/>
                <a:cs typeface="Consolas"/>
                <a:sym typeface="Consolas"/>
              </a:rPr>
              <a:t>and</a:t>
            </a:r>
            <a:r>
              <a:rPr lang="en" sz="900">
                <a:solidFill>
                  <a:srgbClr val="24292E"/>
                </a:solidFill>
                <a:highlight>
                  <a:srgbClr val="FFFFFF"/>
                </a:highlight>
                <a:latin typeface="Consolas"/>
                <a:ea typeface="Consolas"/>
                <a:cs typeface="Consolas"/>
                <a:sym typeface="Consolas"/>
              </a:rPr>
              <a:t> make_image_summary:</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attention_image_summary(weights, image_shapes)</a:t>
            </a:r>
            <a:endParaRPr sz="900">
              <a:solidFill>
                <a:srgbClr val="24292E"/>
              </a:solidFill>
              <a:highlight>
                <a:srgbClr val="FFFFFF"/>
              </a:highlight>
              <a:latin typeface="Consolas"/>
              <a:ea typeface="Consolas"/>
              <a:cs typeface="Consolas"/>
              <a:sym typeface="Consolas"/>
            </a:endParaRPr>
          </a:p>
          <a:p>
            <a:pPr indent="0" lvl="0" marL="0" rtl="0" algn="l">
              <a:lnSpc>
                <a:spcPct val="142857"/>
              </a:lnSpc>
              <a:spcBef>
                <a:spcPts val="0"/>
              </a:spcBef>
              <a:spcAft>
                <a:spcPts val="0"/>
              </a:spcAft>
              <a:buNone/>
            </a:pPr>
            <a:r>
              <a:rPr lang="en" sz="900">
                <a:solidFill>
                  <a:srgbClr val="24292E"/>
                </a:solidFill>
                <a:highlight>
                  <a:srgbClr val="FFFFFF"/>
                </a:highlight>
                <a:latin typeface="Consolas"/>
                <a:ea typeface="Consolas"/>
                <a:cs typeface="Consolas"/>
                <a:sym typeface="Consolas"/>
              </a:rPr>
              <a:t>   </a:t>
            </a:r>
            <a:r>
              <a:rPr lang="en" sz="900">
                <a:solidFill>
                  <a:srgbClr val="D73A49"/>
                </a:solidFill>
                <a:highlight>
                  <a:srgbClr val="FFFFFF"/>
                </a:highlight>
                <a:latin typeface="Consolas"/>
                <a:ea typeface="Consolas"/>
                <a:cs typeface="Consolas"/>
                <a:sym typeface="Consolas"/>
              </a:rPr>
              <a:t>return</a:t>
            </a:r>
            <a:r>
              <a:rPr lang="en" sz="900">
                <a:solidFill>
                  <a:srgbClr val="24292E"/>
                </a:solidFill>
                <a:highlight>
                  <a:srgbClr val="FFFFFF"/>
                </a:highlight>
                <a:latin typeface="Consolas"/>
                <a:ea typeface="Consolas"/>
                <a:cs typeface="Consolas"/>
                <a:sym typeface="Consolas"/>
              </a:rPr>
              <a:t> tf.matmul(weights, v)</a:t>
            </a:r>
            <a:endParaRPr sz="900">
              <a:solidFill>
                <a:srgbClr val="24292E"/>
              </a:solidFill>
              <a:highlight>
                <a:srgbClr val="FFFFFF"/>
              </a:highlight>
              <a:latin typeface="Consolas"/>
              <a:ea typeface="Consolas"/>
              <a:cs typeface="Consolas"/>
              <a:sym typeface="Consolas"/>
            </a:endParaRPr>
          </a:p>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graphicFrame>
        <p:nvGraphicFramePr>
          <p:cNvPr id="394" name="Google Shape;394;p76"/>
          <p:cNvGraphicFramePr/>
          <p:nvPr/>
        </p:nvGraphicFramePr>
        <p:xfrm>
          <a:off x="920200" y="669600"/>
          <a:ext cx="3000000" cy="3000000"/>
        </p:xfrm>
        <a:graphic>
          <a:graphicData uri="http://schemas.openxmlformats.org/drawingml/2006/table">
            <a:tbl>
              <a:tblPr>
                <a:noFill/>
                <a:tableStyleId>{F2D80403-696B-4897-AD55-E8C665C0F9FD}</a:tableStyleId>
              </a:tblPr>
              <a:tblGrid>
                <a:gridCol w="2354425"/>
                <a:gridCol w="2325225"/>
                <a:gridCol w="2325225"/>
              </a:tblGrid>
              <a:tr h="548600">
                <a:tc>
                  <a:txBody>
                    <a:bodyPr>
                      <a:noAutofit/>
                    </a:bodyPr>
                    <a:lstStyle/>
                    <a:p>
                      <a:pPr indent="0" lvl="0" marL="0" rtl="0" algn="l">
                        <a:spcBef>
                          <a:spcPts val="0"/>
                        </a:spcBef>
                        <a:spcAft>
                          <a:spcPts val="0"/>
                        </a:spcAft>
                        <a:buNone/>
                      </a:pPr>
                      <a:r>
                        <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latin typeface="Helvetica Neue Light"/>
                          <a:ea typeface="Helvetica Neue Light"/>
                          <a:cs typeface="Helvetica Neue Light"/>
                          <a:sym typeface="Helvetica Neue Light"/>
                        </a:rPr>
                        <a:t>Ops</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latin typeface="Helvetica Neue Light"/>
                          <a:ea typeface="Helvetica Neue Light"/>
                          <a:cs typeface="Helvetica Neue Light"/>
                          <a:sym typeface="Helvetica Neue Light"/>
                        </a:rPr>
                        <a:t>Activations</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r>
              <a:tr h="620850">
                <a:tc>
                  <a:txBody>
                    <a:bodyPr>
                      <a:noAutofit/>
                    </a:bodyPr>
                    <a:lstStyle/>
                    <a:p>
                      <a:pPr indent="0" lvl="0" marL="0" rtl="0" algn="l">
                        <a:spcBef>
                          <a:spcPts val="0"/>
                        </a:spcBef>
                        <a:spcAft>
                          <a:spcPts val="0"/>
                        </a:spcAft>
                        <a:buNone/>
                      </a:pPr>
                      <a:r>
                        <a:rPr lang="en" sz="1800">
                          <a:latin typeface="Helvetica Neue Light"/>
                          <a:ea typeface="Helvetica Neue Light"/>
                          <a:cs typeface="Helvetica Neue Light"/>
                          <a:sym typeface="Helvetica Neue Light"/>
                        </a:rPr>
                        <a:t>Attention (dot-prod)</a:t>
                      </a:r>
                      <a:endParaRPr sz="1800">
                        <a:latin typeface="Helvetica Neue Light"/>
                        <a:ea typeface="Helvetica Neue Light"/>
                        <a:cs typeface="Helvetica Neue Light"/>
                        <a:sym typeface="Helvetica Neue Ligh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latin typeface="Helvetica Neue Light"/>
                          <a:ea typeface="Helvetica Neue Light"/>
                          <a:cs typeface="Helvetica Neue Light"/>
                          <a:sym typeface="Helvetica Neue Light"/>
                        </a:rPr>
                        <a:t>n</a:t>
                      </a:r>
                      <a:r>
                        <a:rPr baseline="30000" lang="en" sz="2400">
                          <a:latin typeface="Helvetica Neue Light"/>
                          <a:ea typeface="Helvetica Neue Light"/>
                          <a:cs typeface="Helvetica Neue Light"/>
                          <a:sym typeface="Helvetica Neue Light"/>
                        </a:rPr>
                        <a:t>2</a:t>
                      </a:r>
                      <a:r>
                        <a:rPr lang="en" sz="2400">
                          <a:latin typeface="Helvetica Neue Light"/>
                          <a:ea typeface="Helvetica Neue Light"/>
                          <a:cs typeface="Helvetica Neue Light"/>
                          <a:sym typeface="Helvetica Neue Light"/>
                        </a:rPr>
                        <a:t>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solidFill>
                            <a:schemeClr val="dk1"/>
                          </a:solidFill>
                          <a:latin typeface="Helvetica Neue Light"/>
                          <a:ea typeface="Helvetica Neue Light"/>
                          <a:cs typeface="Helvetica Neue Light"/>
                          <a:sym typeface="Helvetica Neue Light"/>
                        </a:rPr>
                        <a:t>n</a:t>
                      </a:r>
                      <a:r>
                        <a:rPr baseline="30000" lang="en" sz="2400">
                          <a:solidFill>
                            <a:schemeClr val="dk1"/>
                          </a:solidFill>
                          <a:latin typeface="Helvetica Neue Light"/>
                          <a:ea typeface="Helvetica Neue Light"/>
                          <a:cs typeface="Helvetica Neue Light"/>
                          <a:sym typeface="Helvetica Neue Light"/>
                        </a:rPr>
                        <a:t>2</a:t>
                      </a:r>
                      <a:r>
                        <a:rPr lang="en" sz="2400">
                          <a:solidFill>
                            <a:schemeClr val="dk1"/>
                          </a:solidFill>
                          <a:latin typeface="Helvetica Neue Light"/>
                          <a:ea typeface="Helvetica Neue Light"/>
                          <a:cs typeface="Helvetica Neue Light"/>
                          <a:sym typeface="Helvetica Neue Light"/>
                        </a:rPr>
                        <a:t> + n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620850">
                <a:tc>
                  <a:txBody>
                    <a:bodyPr>
                      <a:noAutofit/>
                    </a:bodyPr>
                    <a:lstStyle/>
                    <a:p>
                      <a:pPr indent="0" lvl="0" marL="0" rtl="0" algn="l">
                        <a:spcBef>
                          <a:spcPts val="0"/>
                        </a:spcBef>
                        <a:spcAft>
                          <a:spcPts val="0"/>
                        </a:spcAft>
                        <a:buNone/>
                      </a:pPr>
                      <a:r>
                        <a:rPr lang="en" sz="1800">
                          <a:latin typeface="Helvetica Neue Light"/>
                          <a:ea typeface="Helvetica Neue Light"/>
                          <a:cs typeface="Helvetica Neue Light"/>
                          <a:sym typeface="Helvetica Neue Light"/>
                        </a:rPr>
                        <a:t>Attention (additive)</a:t>
                      </a:r>
                      <a:endParaRPr sz="1800">
                        <a:latin typeface="Helvetica Neue Light"/>
                        <a:ea typeface="Helvetica Neue Light"/>
                        <a:cs typeface="Helvetica Neue Light"/>
                        <a:sym typeface="Helvetica Neue Ligh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n</a:t>
                      </a:r>
                      <a:r>
                        <a:rPr baseline="30000" lang="en" sz="2400">
                          <a:solidFill>
                            <a:schemeClr val="dk1"/>
                          </a:solidFill>
                          <a:latin typeface="Helvetica Neue Light"/>
                          <a:ea typeface="Helvetica Neue Light"/>
                          <a:cs typeface="Helvetica Neue Light"/>
                          <a:sym typeface="Helvetica Neue Light"/>
                        </a:rPr>
                        <a:t>2</a:t>
                      </a:r>
                      <a:r>
                        <a:rPr lang="en" sz="2400">
                          <a:solidFill>
                            <a:schemeClr val="dk1"/>
                          </a:solidFill>
                          <a:latin typeface="Helvetica Neue Light"/>
                          <a:ea typeface="Helvetica Neue Light"/>
                          <a:cs typeface="Helvetica Neue Light"/>
                          <a:sym typeface="Helvetica Neue Light"/>
                        </a:rPr>
                        <a:t>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n</a:t>
                      </a:r>
                      <a:r>
                        <a:rPr baseline="30000" lang="en" sz="2400">
                          <a:solidFill>
                            <a:schemeClr val="dk1"/>
                          </a:solidFill>
                          <a:latin typeface="Helvetica Neue Light"/>
                          <a:ea typeface="Helvetica Neue Light"/>
                          <a:cs typeface="Helvetica Neue Light"/>
                          <a:sym typeface="Helvetica Neue Light"/>
                        </a:rPr>
                        <a:t>2</a:t>
                      </a:r>
                      <a:r>
                        <a:rPr lang="en" sz="2400">
                          <a:solidFill>
                            <a:schemeClr val="dk1"/>
                          </a:solidFill>
                          <a:latin typeface="Helvetica Neue Light"/>
                          <a:ea typeface="Helvetica Neue Light"/>
                          <a:cs typeface="Helvetica Neue Light"/>
                          <a:sym typeface="Helvetica Neue Light"/>
                        </a:rPr>
                        <a:t>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589675">
                <a:tc>
                  <a:txBody>
                    <a:bodyPr>
                      <a:noAutofit/>
                    </a:bodyPr>
                    <a:lstStyle/>
                    <a:p>
                      <a:pPr indent="0" lvl="0" marL="0" rtl="0" algn="l">
                        <a:spcBef>
                          <a:spcPts val="0"/>
                        </a:spcBef>
                        <a:spcAft>
                          <a:spcPts val="0"/>
                        </a:spcAft>
                        <a:buNone/>
                      </a:pPr>
                      <a:r>
                        <a:rPr lang="en" sz="1800">
                          <a:latin typeface="Helvetica Neue Light"/>
                          <a:ea typeface="Helvetica Neue Light"/>
                          <a:cs typeface="Helvetica Neue Light"/>
                          <a:sym typeface="Helvetica Neue Light"/>
                        </a:rPr>
                        <a:t>Recurrent</a:t>
                      </a:r>
                      <a:endParaRPr sz="18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latin typeface="Helvetica Neue Light"/>
                          <a:ea typeface="Helvetica Neue Light"/>
                          <a:cs typeface="Helvetica Neue Light"/>
                          <a:sym typeface="Helvetica Neue Light"/>
                        </a:rPr>
                        <a:t>n · d</a:t>
                      </a:r>
                      <a:r>
                        <a:rPr baseline="30000" lang="en"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Clr>
                          <a:schemeClr val="dk1"/>
                        </a:buClr>
                        <a:buSzPts val="1100"/>
                        <a:buFont typeface="Arial"/>
                        <a:buNone/>
                      </a:pPr>
                      <a:r>
                        <a:rPr lang="en" sz="2400">
                          <a:solidFill>
                            <a:schemeClr val="dk1"/>
                          </a:solidFill>
                          <a:latin typeface="Helvetica Neue Light"/>
                          <a:ea typeface="Helvetica Neue Light"/>
                          <a:cs typeface="Helvetica Neue Light"/>
                          <a:sym typeface="Helvetica Neue Light"/>
                        </a:rPr>
                        <a:t>n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16100">
                <a:tc>
                  <a:txBody>
                    <a:bodyPr>
                      <a:noAutofit/>
                    </a:bodyPr>
                    <a:lstStyle/>
                    <a:p>
                      <a:pPr indent="0" lvl="0" marL="0" rtl="0" algn="l">
                        <a:spcBef>
                          <a:spcPts val="0"/>
                        </a:spcBef>
                        <a:spcAft>
                          <a:spcPts val="0"/>
                        </a:spcAft>
                        <a:buNone/>
                      </a:pPr>
                      <a:r>
                        <a:rPr lang="en" sz="1800">
                          <a:latin typeface="Helvetica Neue Light"/>
                          <a:ea typeface="Helvetica Neue Light"/>
                          <a:cs typeface="Helvetica Neue Light"/>
                          <a:sym typeface="Helvetica Neue Light"/>
                        </a:rPr>
                        <a:t>Convolutional </a:t>
                      </a:r>
                      <a:endParaRPr sz="18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latin typeface="Helvetica Neue Light"/>
                          <a:ea typeface="Helvetica Neue Light"/>
                          <a:cs typeface="Helvetica Neue Light"/>
                          <a:sym typeface="Helvetica Neue Light"/>
                        </a:rPr>
                        <a:t>n · d</a:t>
                      </a:r>
                      <a:r>
                        <a:rPr baseline="30000" lang="en"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solidFill>
                            <a:schemeClr val="dk1"/>
                          </a:solidFill>
                          <a:latin typeface="Helvetica Neue Light"/>
                          <a:ea typeface="Helvetica Neue Light"/>
                          <a:cs typeface="Helvetica Neue Light"/>
                          <a:sym typeface="Helvetica Neue Light"/>
                        </a:rPr>
                        <a:t>n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395" name="Google Shape;395;p76"/>
          <p:cNvSpPr txBox="1"/>
          <p:nvPr/>
        </p:nvSpPr>
        <p:spPr>
          <a:xfrm>
            <a:off x="920200" y="4169925"/>
            <a:ext cx="6234300" cy="2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sequence length       d = depth       k = kernel size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What’s missing from Self-Attention?</a:t>
            </a:r>
            <a:endParaRPr>
              <a:latin typeface="Helvetica Neue Light"/>
              <a:ea typeface="Helvetica Neue Light"/>
              <a:cs typeface="Helvetica Neue Light"/>
              <a:sym typeface="Helvetica Neue Light"/>
            </a:endParaRPr>
          </a:p>
        </p:txBody>
      </p:sp>
      <p:sp>
        <p:nvSpPr>
          <p:cNvPr id="401" name="Google Shape;401;p77"/>
          <p:cNvSpPr/>
          <p:nvPr/>
        </p:nvSpPr>
        <p:spPr>
          <a:xfrm>
            <a:off x="9393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77"/>
          <p:cNvSpPr/>
          <p:nvPr/>
        </p:nvSpPr>
        <p:spPr>
          <a:xfrm>
            <a:off x="13781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7"/>
          <p:cNvSpPr/>
          <p:nvPr/>
        </p:nvSpPr>
        <p:spPr>
          <a:xfrm>
            <a:off x="18169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77"/>
          <p:cNvSpPr/>
          <p:nvPr/>
        </p:nvSpPr>
        <p:spPr>
          <a:xfrm>
            <a:off x="22557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77"/>
          <p:cNvSpPr/>
          <p:nvPr/>
        </p:nvSpPr>
        <p:spPr>
          <a:xfrm>
            <a:off x="26944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77"/>
          <p:cNvSpPr/>
          <p:nvPr/>
        </p:nvSpPr>
        <p:spPr>
          <a:xfrm>
            <a:off x="31332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77"/>
          <p:cNvSpPr/>
          <p:nvPr/>
        </p:nvSpPr>
        <p:spPr>
          <a:xfrm>
            <a:off x="35720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77"/>
          <p:cNvSpPr/>
          <p:nvPr/>
        </p:nvSpPr>
        <p:spPr>
          <a:xfrm>
            <a:off x="9393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77"/>
          <p:cNvSpPr/>
          <p:nvPr/>
        </p:nvSpPr>
        <p:spPr>
          <a:xfrm>
            <a:off x="13781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77"/>
          <p:cNvSpPr/>
          <p:nvPr/>
        </p:nvSpPr>
        <p:spPr>
          <a:xfrm>
            <a:off x="18169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77"/>
          <p:cNvSpPr/>
          <p:nvPr/>
        </p:nvSpPr>
        <p:spPr>
          <a:xfrm>
            <a:off x="22557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77"/>
          <p:cNvSpPr/>
          <p:nvPr/>
        </p:nvSpPr>
        <p:spPr>
          <a:xfrm>
            <a:off x="26944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77"/>
          <p:cNvSpPr/>
          <p:nvPr/>
        </p:nvSpPr>
        <p:spPr>
          <a:xfrm>
            <a:off x="31332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7"/>
          <p:cNvSpPr/>
          <p:nvPr/>
        </p:nvSpPr>
        <p:spPr>
          <a:xfrm>
            <a:off x="35720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 name="Google Shape;415;p77"/>
          <p:cNvCxnSpPr/>
          <p:nvPr/>
        </p:nvCxnSpPr>
        <p:spPr>
          <a:xfrm flipH="1" rot="10800000">
            <a:off x="1862675" y="3835225"/>
            <a:ext cx="438900" cy="363000"/>
          </a:xfrm>
          <a:prstGeom prst="straightConnector1">
            <a:avLst/>
          </a:prstGeom>
          <a:noFill/>
          <a:ln cap="flat" cmpd="sng" w="28575">
            <a:solidFill>
              <a:srgbClr val="FF0000"/>
            </a:solidFill>
            <a:prstDash val="solid"/>
            <a:round/>
            <a:headEnd len="med" w="med" type="none"/>
            <a:tailEnd len="med" w="med" type="triangle"/>
          </a:ln>
        </p:spPr>
      </p:cxnSp>
      <p:cxnSp>
        <p:nvCxnSpPr>
          <p:cNvPr id="416" name="Google Shape;416;p77"/>
          <p:cNvCxnSpPr/>
          <p:nvPr/>
        </p:nvCxnSpPr>
        <p:spPr>
          <a:xfrm rot="10800000">
            <a:off x="2301450" y="3835275"/>
            <a:ext cx="0" cy="363000"/>
          </a:xfrm>
          <a:prstGeom prst="straightConnector1">
            <a:avLst/>
          </a:prstGeom>
          <a:noFill/>
          <a:ln cap="flat" cmpd="sng" w="28575">
            <a:solidFill>
              <a:srgbClr val="00FF00"/>
            </a:solidFill>
            <a:prstDash val="solid"/>
            <a:round/>
            <a:headEnd len="med" w="med" type="none"/>
            <a:tailEnd len="med" w="med" type="triangle"/>
          </a:ln>
        </p:spPr>
      </p:cxnSp>
      <p:cxnSp>
        <p:nvCxnSpPr>
          <p:cNvPr id="417" name="Google Shape;417;p77"/>
          <p:cNvCxnSpPr/>
          <p:nvPr/>
        </p:nvCxnSpPr>
        <p:spPr>
          <a:xfrm rot="10800000">
            <a:off x="2301325" y="3835225"/>
            <a:ext cx="438900" cy="363000"/>
          </a:xfrm>
          <a:prstGeom prst="straightConnector1">
            <a:avLst/>
          </a:prstGeom>
          <a:noFill/>
          <a:ln cap="flat" cmpd="sng" w="28575">
            <a:solidFill>
              <a:srgbClr val="0000FF"/>
            </a:solidFill>
            <a:prstDash val="solid"/>
            <a:round/>
            <a:headEnd len="med" w="med" type="none"/>
            <a:tailEnd len="med" w="med" type="triangle"/>
          </a:ln>
        </p:spPr>
      </p:cxnSp>
      <p:sp>
        <p:nvSpPr>
          <p:cNvPr id="418" name="Google Shape;418;p77"/>
          <p:cNvSpPr txBox="1"/>
          <p:nvPr/>
        </p:nvSpPr>
        <p:spPr>
          <a:xfrm>
            <a:off x="882225" y="28464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Convolution</a:t>
            </a:r>
            <a:endParaRPr sz="3000">
              <a:latin typeface="Helvetica Neue Light"/>
              <a:ea typeface="Helvetica Neue Light"/>
              <a:cs typeface="Helvetica Neue Light"/>
              <a:sym typeface="Helvetica Neue Light"/>
            </a:endParaRPr>
          </a:p>
        </p:txBody>
      </p:sp>
      <p:cxnSp>
        <p:nvCxnSpPr>
          <p:cNvPr id="419" name="Google Shape;419;p77"/>
          <p:cNvCxnSpPr>
            <a:endCxn id="411" idx="4"/>
          </p:cNvCxnSpPr>
          <p:nvPr/>
        </p:nvCxnSpPr>
        <p:spPr>
          <a:xfrm flipH="1" rot="10800000">
            <a:off x="1423950" y="3835225"/>
            <a:ext cx="877500" cy="363000"/>
          </a:xfrm>
          <a:prstGeom prst="straightConnector1">
            <a:avLst/>
          </a:prstGeom>
          <a:noFill/>
          <a:ln cap="flat" cmpd="sng" w="28575">
            <a:solidFill>
              <a:srgbClr val="9900FF"/>
            </a:solidFill>
            <a:prstDash val="solid"/>
            <a:round/>
            <a:headEnd len="med" w="med" type="none"/>
            <a:tailEnd len="med" w="med" type="triangle"/>
          </a:ln>
        </p:spPr>
      </p:cxnSp>
      <p:cxnSp>
        <p:nvCxnSpPr>
          <p:cNvPr id="420" name="Google Shape;420;p77"/>
          <p:cNvCxnSpPr>
            <a:endCxn id="411" idx="4"/>
          </p:cNvCxnSpPr>
          <p:nvPr/>
        </p:nvCxnSpPr>
        <p:spPr>
          <a:xfrm rot="10800000">
            <a:off x="2301450" y="3835225"/>
            <a:ext cx="877500" cy="363000"/>
          </a:xfrm>
          <a:prstGeom prst="straightConnector1">
            <a:avLst/>
          </a:prstGeom>
          <a:noFill/>
          <a:ln cap="flat" cmpd="sng" w="28575">
            <a:solidFill>
              <a:srgbClr val="F1C232"/>
            </a:solidFill>
            <a:prstDash val="solid"/>
            <a:round/>
            <a:headEnd len="med" w="med" type="none"/>
            <a:tailEnd len="med" w="med" type="triangle"/>
          </a:ln>
        </p:spPr>
      </p:cxnSp>
      <p:sp>
        <p:nvSpPr>
          <p:cNvPr id="421" name="Google Shape;421;p77"/>
          <p:cNvSpPr/>
          <p:nvPr/>
        </p:nvSpPr>
        <p:spPr>
          <a:xfrm>
            <a:off x="50668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77"/>
          <p:cNvSpPr/>
          <p:nvPr/>
        </p:nvSpPr>
        <p:spPr>
          <a:xfrm>
            <a:off x="55055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7"/>
          <p:cNvSpPr/>
          <p:nvPr/>
        </p:nvSpPr>
        <p:spPr>
          <a:xfrm>
            <a:off x="59443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7"/>
          <p:cNvSpPr/>
          <p:nvPr/>
        </p:nvSpPr>
        <p:spPr>
          <a:xfrm>
            <a:off x="63831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7"/>
          <p:cNvSpPr/>
          <p:nvPr/>
        </p:nvSpPr>
        <p:spPr>
          <a:xfrm>
            <a:off x="68219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7"/>
          <p:cNvSpPr/>
          <p:nvPr/>
        </p:nvSpPr>
        <p:spPr>
          <a:xfrm>
            <a:off x="72606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7"/>
          <p:cNvSpPr/>
          <p:nvPr/>
        </p:nvSpPr>
        <p:spPr>
          <a:xfrm>
            <a:off x="76994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7"/>
          <p:cNvSpPr/>
          <p:nvPr/>
        </p:nvSpPr>
        <p:spPr>
          <a:xfrm>
            <a:off x="50668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7"/>
          <p:cNvSpPr/>
          <p:nvPr/>
        </p:nvSpPr>
        <p:spPr>
          <a:xfrm>
            <a:off x="55055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7"/>
          <p:cNvSpPr/>
          <p:nvPr/>
        </p:nvSpPr>
        <p:spPr>
          <a:xfrm>
            <a:off x="59443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7"/>
          <p:cNvSpPr/>
          <p:nvPr/>
        </p:nvSpPr>
        <p:spPr>
          <a:xfrm>
            <a:off x="63831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7"/>
          <p:cNvSpPr/>
          <p:nvPr/>
        </p:nvSpPr>
        <p:spPr>
          <a:xfrm>
            <a:off x="68219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7"/>
          <p:cNvSpPr/>
          <p:nvPr/>
        </p:nvSpPr>
        <p:spPr>
          <a:xfrm>
            <a:off x="72606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7"/>
          <p:cNvSpPr/>
          <p:nvPr/>
        </p:nvSpPr>
        <p:spPr>
          <a:xfrm>
            <a:off x="76994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 name="Google Shape;435;p77"/>
          <p:cNvCxnSpPr/>
          <p:nvPr/>
        </p:nvCxnSpPr>
        <p:spPr>
          <a:xfrm flipH="1" rot="10800000">
            <a:off x="5990100" y="3835225"/>
            <a:ext cx="438900" cy="363000"/>
          </a:xfrm>
          <a:prstGeom prst="straightConnector1">
            <a:avLst/>
          </a:prstGeom>
          <a:noFill/>
          <a:ln cap="flat" cmpd="sng" w="28575">
            <a:solidFill>
              <a:srgbClr val="666666"/>
            </a:solidFill>
            <a:prstDash val="solid"/>
            <a:round/>
            <a:headEnd len="med" w="med" type="none"/>
            <a:tailEnd len="med" w="med" type="triangle"/>
          </a:ln>
        </p:spPr>
      </p:cxnSp>
      <p:cxnSp>
        <p:nvCxnSpPr>
          <p:cNvPr id="436" name="Google Shape;436;p77"/>
          <p:cNvCxnSpPr/>
          <p:nvPr/>
        </p:nvCxnSpPr>
        <p:spPr>
          <a:xfrm rot="10800000">
            <a:off x="6428875" y="3835275"/>
            <a:ext cx="0" cy="363000"/>
          </a:xfrm>
          <a:prstGeom prst="straightConnector1">
            <a:avLst/>
          </a:prstGeom>
          <a:noFill/>
          <a:ln cap="flat" cmpd="sng" w="28575">
            <a:solidFill>
              <a:srgbClr val="B7B7B7"/>
            </a:solidFill>
            <a:prstDash val="solid"/>
            <a:round/>
            <a:headEnd len="med" w="med" type="none"/>
            <a:tailEnd len="med" w="med" type="triangle"/>
          </a:ln>
        </p:spPr>
      </p:cxnSp>
      <p:cxnSp>
        <p:nvCxnSpPr>
          <p:cNvPr id="437" name="Google Shape;437;p77"/>
          <p:cNvCxnSpPr/>
          <p:nvPr/>
        </p:nvCxnSpPr>
        <p:spPr>
          <a:xfrm rot="10800000">
            <a:off x="6428750" y="3835225"/>
            <a:ext cx="438900" cy="363000"/>
          </a:xfrm>
          <a:prstGeom prst="straightConnector1">
            <a:avLst/>
          </a:prstGeom>
          <a:noFill/>
          <a:ln cap="flat" cmpd="sng" w="28575">
            <a:solidFill>
              <a:srgbClr val="F3F3F3"/>
            </a:solidFill>
            <a:prstDash val="solid"/>
            <a:round/>
            <a:headEnd len="med" w="med" type="none"/>
            <a:tailEnd len="med" w="med" type="triangle"/>
          </a:ln>
        </p:spPr>
      </p:cxnSp>
      <p:sp>
        <p:nvSpPr>
          <p:cNvPr id="438" name="Google Shape;438;p77"/>
          <p:cNvSpPr txBox="1"/>
          <p:nvPr/>
        </p:nvSpPr>
        <p:spPr>
          <a:xfrm>
            <a:off x="5009650" y="28464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Self-Attention</a:t>
            </a:r>
            <a:endParaRPr sz="3000">
              <a:latin typeface="Helvetica Neue Light"/>
              <a:ea typeface="Helvetica Neue Light"/>
              <a:cs typeface="Helvetica Neue Light"/>
              <a:sym typeface="Helvetica Neue Light"/>
            </a:endParaRPr>
          </a:p>
        </p:txBody>
      </p:sp>
      <p:cxnSp>
        <p:nvCxnSpPr>
          <p:cNvPr id="439" name="Google Shape;439;p77"/>
          <p:cNvCxnSpPr>
            <a:endCxn id="431" idx="4"/>
          </p:cNvCxnSpPr>
          <p:nvPr/>
        </p:nvCxnSpPr>
        <p:spPr>
          <a:xfrm flipH="1" rot="10800000">
            <a:off x="5551375" y="3835225"/>
            <a:ext cx="877500" cy="363000"/>
          </a:xfrm>
          <a:prstGeom prst="straightConnector1">
            <a:avLst/>
          </a:prstGeom>
          <a:noFill/>
          <a:ln cap="flat" cmpd="sng" w="28575">
            <a:solidFill>
              <a:srgbClr val="F3F3F3"/>
            </a:solidFill>
            <a:prstDash val="solid"/>
            <a:round/>
            <a:headEnd len="med" w="med" type="none"/>
            <a:tailEnd len="med" w="med" type="triangle"/>
          </a:ln>
        </p:spPr>
      </p:cxnSp>
      <p:cxnSp>
        <p:nvCxnSpPr>
          <p:cNvPr id="440" name="Google Shape;440;p77"/>
          <p:cNvCxnSpPr>
            <a:endCxn id="431" idx="4"/>
          </p:cNvCxnSpPr>
          <p:nvPr/>
        </p:nvCxnSpPr>
        <p:spPr>
          <a:xfrm rot="10800000">
            <a:off x="6428875" y="3835225"/>
            <a:ext cx="877500" cy="363000"/>
          </a:xfrm>
          <a:prstGeom prst="straightConnector1">
            <a:avLst/>
          </a:prstGeom>
          <a:noFill/>
          <a:ln cap="flat" cmpd="sng" w="28575">
            <a:solidFill>
              <a:srgbClr val="434343"/>
            </a:solidFill>
            <a:prstDash val="solid"/>
            <a:round/>
            <a:headEnd len="med" w="med" type="none"/>
            <a:tailEnd len="med" w="med" type="triangle"/>
          </a:ln>
        </p:spPr>
      </p:cxnSp>
      <p:cxnSp>
        <p:nvCxnSpPr>
          <p:cNvPr id="441" name="Google Shape;441;p77"/>
          <p:cNvCxnSpPr>
            <a:endCxn id="431" idx="4"/>
          </p:cNvCxnSpPr>
          <p:nvPr/>
        </p:nvCxnSpPr>
        <p:spPr>
          <a:xfrm rot="10800000">
            <a:off x="6428875" y="3835225"/>
            <a:ext cx="1316400" cy="363000"/>
          </a:xfrm>
          <a:prstGeom prst="straightConnector1">
            <a:avLst/>
          </a:prstGeom>
          <a:noFill/>
          <a:ln cap="flat" cmpd="sng" w="28575">
            <a:solidFill>
              <a:srgbClr val="EFEFEF"/>
            </a:solidFill>
            <a:prstDash val="solid"/>
            <a:round/>
            <a:headEnd len="med" w="med" type="none"/>
            <a:tailEnd len="med" w="med" type="triangle"/>
          </a:ln>
        </p:spPr>
      </p:cxnSp>
      <p:cxnSp>
        <p:nvCxnSpPr>
          <p:cNvPr id="442" name="Google Shape;442;p77"/>
          <p:cNvCxnSpPr>
            <a:endCxn id="431" idx="4"/>
          </p:cNvCxnSpPr>
          <p:nvPr/>
        </p:nvCxnSpPr>
        <p:spPr>
          <a:xfrm flipH="1" rot="10800000">
            <a:off x="5112475" y="3835225"/>
            <a:ext cx="1316400" cy="363000"/>
          </a:xfrm>
          <a:prstGeom prst="straightConnector1">
            <a:avLst/>
          </a:prstGeom>
          <a:noFill/>
          <a:ln cap="flat" cmpd="sng" w="28575">
            <a:solidFill>
              <a:srgbClr val="B7B7B7"/>
            </a:solidFill>
            <a:prstDash val="solid"/>
            <a:round/>
            <a:headEnd len="med" w="med"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What’s missing from Self-Attention?</a:t>
            </a:r>
            <a:endParaRPr>
              <a:latin typeface="Helvetica Neue Light"/>
              <a:ea typeface="Helvetica Neue Light"/>
              <a:cs typeface="Helvetica Neue Light"/>
              <a:sym typeface="Helvetica Neue Light"/>
            </a:endParaRPr>
          </a:p>
        </p:txBody>
      </p:sp>
      <p:sp>
        <p:nvSpPr>
          <p:cNvPr id="448" name="Google Shape;448;p78"/>
          <p:cNvSpPr/>
          <p:nvPr/>
        </p:nvSpPr>
        <p:spPr>
          <a:xfrm>
            <a:off x="9393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8"/>
          <p:cNvSpPr/>
          <p:nvPr/>
        </p:nvSpPr>
        <p:spPr>
          <a:xfrm>
            <a:off x="13781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8"/>
          <p:cNvSpPr/>
          <p:nvPr/>
        </p:nvSpPr>
        <p:spPr>
          <a:xfrm>
            <a:off x="18169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8"/>
          <p:cNvSpPr/>
          <p:nvPr/>
        </p:nvSpPr>
        <p:spPr>
          <a:xfrm>
            <a:off x="22557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8"/>
          <p:cNvSpPr/>
          <p:nvPr/>
        </p:nvSpPr>
        <p:spPr>
          <a:xfrm>
            <a:off x="26944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78"/>
          <p:cNvSpPr/>
          <p:nvPr/>
        </p:nvSpPr>
        <p:spPr>
          <a:xfrm>
            <a:off x="31332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78"/>
          <p:cNvSpPr/>
          <p:nvPr/>
        </p:nvSpPr>
        <p:spPr>
          <a:xfrm>
            <a:off x="35720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8"/>
          <p:cNvSpPr/>
          <p:nvPr/>
        </p:nvSpPr>
        <p:spPr>
          <a:xfrm>
            <a:off x="9393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8"/>
          <p:cNvSpPr/>
          <p:nvPr/>
        </p:nvSpPr>
        <p:spPr>
          <a:xfrm>
            <a:off x="13781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78"/>
          <p:cNvSpPr/>
          <p:nvPr/>
        </p:nvSpPr>
        <p:spPr>
          <a:xfrm>
            <a:off x="18169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78"/>
          <p:cNvSpPr/>
          <p:nvPr/>
        </p:nvSpPr>
        <p:spPr>
          <a:xfrm>
            <a:off x="22557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8"/>
          <p:cNvSpPr/>
          <p:nvPr/>
        </p:nvSpPr>
        <p:spPr>
          <a:xfrm>
            <a:off x="26944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8"/>
          <p:cNvSpPr/>
          <p:nvPr/>
        </p:nvSpPr>
        <p:spPr>
          <a:xfrm>
            <a:off x="31332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78"/>
          <p:cNvSpPr/>
          <p:nvPr/>
        </p:nvSpPr>
        <p:spPr>
          <a:xfrm>
            <a:off x="35720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2" name="Google Shape;462;p78"/>
          <p:cNvCxnSpPr/>
          <p:nvPr/>
        </p:nvCxnSpPr>
        <p:spPr>
          <a:xfrm flipH="1" rot="10800000">
            <a:off x="1862675" y="3835225"/>
            <a:ext cx="438900" cy="363000"/>
          </a:xfrm>
          <a:prstGeom prst="straightConnector1">
            <a:avLst/>
          </a:prstGeom>
          <a:noFill/>
          <a:ln cap="flat" cmpd="sng" w="28575">
            <a:solidFill>
              <a:srgbClr val="FF0000"/>
            </a:solidFill>
            <a:prstDash val="solid"/>
            <a:round/>
            <a:headEnd len="med" w="med" type="none"/>
            <a:tailEnd len="med" w="med" type="triangle"/>
          </a:ln>
        </p:spPr>
      </p:cxnSp>
      <p:cxnSp>
        <p:nvCxnSpPr>
          <p:cNvPr id="463" name="Google Shape;463;p78"/>
          <p:cNvCxnSpPr/>
          <p:nvPr/>
        </p:nvCxnSpPr>
        <p:spPr>
          <a:xfrm rot="10800000">
            <a:off x="2301450" y="3835275"/>
            <a:ext cx="0" cy="363000"/>
          </a:xfrm>
          <a:prstGeom prst="straightConnector1">
            <a:avLst/>
          </a:prstGeom>
          <a:noFill/>
          <a:ln cap="flat" cmpd="sng" w="28575">
            <a:solidFill>
              <a:srgbClr val="00FF00"/>
            </a:solidFill>
            <a:prstDash val="solid"/>
            <a:round/>
            <a:headEnd len="med" w="med" type="none"/>
            <a:tailEnd len="med" w="med" type="triangle"/>
          </a:ln>
        </p:spPr>
      </p:cxnSp>
      <p:cxnSp>
        <p:nvCxnSpPr>
          <p:cNvPr id="464" name="Google Shape;464;p78"/>
          <p:cNvCxnSpPr/>
          <p:nvPr/>
        </p:nvCxnSpPr>
        <p:spPr>
          <a:xfrm rot="10800000">
            <a:off x="2301325" y="3835225"/>
            <a:ext cx="438900" cy="363000"/>
          </a:xfrm>
          <a:prstGeom prst="straightConnector1">
            <a:avLst/>
          </a:prstGeom>
          <a:noFill/>
          <a:ln cap="flat" cmpd="sng" w="28575">
            <a:solidFill>
              <a:srgbClr val="0000FF"/>
            </a:solidFill>
            <a:prstDash val="solid"/>
            <a:round/>
            <a:headEnd len="med" w="med" type="none"/>
            <a:tailEnd len="med" w="med" type="triangle"/>
          </a:ln>
        </p:spPr>
      </p:cxnSp>
      <p:sp>
        <p:nvSpPr>
          <p:cNvPr id="465" name="Google Shape;465;p78"/>
          <p:cNvSpPr txBox="1"/>
          <p:nvPr/>
        </p:nvSpPr>
        <p:spPr>
          <a:xfrm>
            <a:off x="882225" y="28464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Convolution</a:t>
            </a:r>
            <a:endParaRPr sz="3000">
              <a:latin typeface="Helvetica Neue Light"/>
              <a:ea typeface="Helvetica Neue Light"/>
              <a:cs typeface="Helvetica Neue Light"/>
              <a:sym typeface="Helvetica Neue Light"/>
            </a:endParaRPr>
          </a:p>
        </p:txBody>
      </p:sp>
      <p:cxnSp>
        <p:nvCxnSpPr>
          <p:cNvPr id="466" name="Google Shape;466;p78"/>
          <p:cNvCxnSpPr>
            <a:endCxn id="458" idx="4"/>
          </p:cNvCxnSpPr>
          <p:nvPr/>
        </p:nvCxnSpPr>
        <p:spPr>
          <a:xfrm flipH="1" rot="10800000">
            <a:off x="1423950" y="3835225"/>
            <a:ext cx="877500" cy="363000"/>
          </a:xfrm>
          <a:prstGeom prst="straightConnector1">
            <a:avLst/>
          </a:prstGeom>
          <a:noFill/>
          <a:ln cap="flat" cmpd="sng" w="28575">
            <a:solidFill>
              <a:srgbClr val="9900FF"/>
            </a:solidFill>
            <a:prstDash val="solid"/>
            <a:round/>
            <a:headEnd len="med" w="med" type="none"/>
            <a:tailEnd len="med" w="med" type="triangle"/>
          </a:ln>
        </p:spPr>
      </p:cxnSp>
      <p:cxnSp>
        <p:nvCxnSpPr>
          <p:cNvPr id="467" name="Google Shape;467;p78"/>
          <p:cNvCxnSpPr>
            <a:endCxn id="458" idx="4"/>
          </p:cNvCxnSpPr>
          <p:nvPr/>
        </p:nvCxnSpPr>
        <p:spPr>
          <a:xfrm rot="10800000">
            <a:off x="2301450" y="3835225"/>
            <a:ext cx="877500" cy="363000"/>
          </a:xfrm>
          <a:prstGeom prst="straightConnector1">
            <a:avLst/>
          </a:prstGeom>
          <a:noFill/>
          <a:ln cap="flat" cmpd="sng" w="28575">
            <a:solidFill>
              <a:srgbClr val="F1C232"/>
            </a:solidFill>
            <a:prstDash val="solid"/>
            <a:round/>
            <a:headEnd len="med" w="med" type="none"/>
            <a:tailEnd len="med" w="med" type="triangle"/>
          </a:ln>
        </p:spPr>
      </p:cxnSp>
      <p:sp>
        <p:nvSpPr>
          <p:cNvPr id="468" name="Google Shape;468;p78"/>
          <p:cNvSpPr/>
          <p:nvPr/>
        </p:nvSpPr>
        <p:spPr>
          <a:xfrm>
            <a:off x="50668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8"/>
          <p:cNvSpPr/>
          <p:nvPr/>
        </p:nvSpPr>
        <p:spPr>
          <a:xfrm>
            <a:off x="55055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8"/>
          <p:cNvSpPr/>
          <p:nvPr/>
        </p:nvSpPr>
        <p:spPr>
          <a:xfrm>
            <a:off x="59443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78"/>
          <p:cNvSpPr/>
          <p:nvPr/>
        </p:nvSpPr>
        <p:spPr>
          <a:xfrm>
            <a:off x="63831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78"/>
          <p:cNvSpPr/>
          <p:nvPr/>
        </p:nvSpPr>
        <p:spPr>
          <a:xfrm>
            <a:off x="68219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78"/>
          <p:cNvSpPr/>
          <p:nvPr/>
        </p:nvSpPr>
        <p:spPr>
          <a:xfrm>
            <a:off x="72606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8"/>
          <p:cNvSpPr/>
          <p:nvPr/>
        </p:nvSpPr>
        <p:spPr>
          <a:xfrm>
            <a:off x="76994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8"/>
          <p:cNvSpPr/>
          <p:nvPr/>
        </p:nvSpPr>
        <p:spPr>
          <a:xfrm>
            <a:off x="50668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8"/>
          <p:cNvSpPr/>
          <p:nvPr/>
        </p:nvSpPr>
        <p:spPr>
          <a:xfrm>
            <a:off x="55055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8"/>
          <p:cNvSpPr/>
          <p:nvPr/>
        </p:nvSpPr>
        <p:spPr>
          <a:xfrm>
            <a:off x="59443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78"/>
          <p:cNvSpPr/>
          <p:nvPr/>
        </p:nvSpPr>
        <p:spPr>
          <a:xfrm>
            <a:off x="63831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78"/>
          <p:cNvSpPr/>
          <p:nvPr/>
        </p:nvSpPr>
        <p:spPr>
          <a:xfrm>
            <a:off x="68219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78"/>
          <p:cNvSpPr/>
          <p:nvPr/>
        </p:nvSpPr>
        <p:spPr>
          <a:xfrm>
            <a:off x="72606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78"/>
          <p:cNvSpPr/>
          <p:nvPr/>
        </p:nvSpPr>
        <p:spPr>
          <a:xfrm>
            <a:off x="76994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 name="Google Shape;482;p78"/>
          <p:cNvCxnSpPr/>
          <p:nvPr/>
        </p:nvCxnSpPr>
        <p:spPr>
          <a:xfrm flipH="1" rot="10800000">
            <a:off x="5990100" y="3835225"/>
            <a:ext cx="438900" cy="363000"/>
          </a:xfrm>
          <a:prstGeom prst="straightConnector1">
            <a:avLst/>
          </a:prstGeom>
          <a:noFill/>
          <a:ln cap="flat" cmpd="sng" w="28575">
            <a:solidFill>
              <a:srgbClr val="666666"/>
            </a:solidFill>
            <a:prstDash val="solid"/>
            <a:round/>
            <a:headEnd len="med" w="med" type="none"/>
            <a:tailEnd len="med" w="med" type="triangle"/>
          </a:ln>
        </p:spPr>
      </p:cxnSp>
      <p:cxnSp>
        <p:nvCxnSpPr>
          <p:cNvPr id="483" name="Google Shape;483;p78"/>
          <p:cNvCxnSpPr/>
          <p:nvPr/>
        </p:nvCxnSpPr>
        <p:spPr>
          <a:xfrm rot="10800000">
            <a:off x="6428875" y="3835275"/>
            <a:ext cx="0" cy="363000"/>
          </a:xfrm>
          <a:prstGeom prst="straightConnector1">
            <a:avLst/>
          </a:prstGeom>
          <a:noFill/>
          <a:ln cap="flat" cmpd="sng" w="28575">
            <a:solidFill>
              <a:srgbClr val="B7B7B7"/>
            </a:solidFill>
            <a:prstDash val="solid"/>
            <a:round/>
            <a:headEnd len="med" w="med" type="none"/>
            <a:tailEnd len="med" w="med" type="triangle"/>
          </a:ln>
        </p:spPr>
      </p:cxnSp>
      <p:cxnSp>
        <p:nvCxnSpPr>
          <p:cNvPr id="484" name="Google Shape;484;p78"/>
          <p:cNvCxnSpPr/>
          <p:nvPr/>
        </p:nvCxnSpPr>
        <p:spPr>
          <a:xfrm rot="10800000">
            <a:off x="6428750" y="3835225"/>
            <a:ext cx="438900" cy="363000"/>
          </a:xfrm>
          <a:prstGeom prst="straightConnector1">
            <a:avLst/>
          </a:prstGeom>
          <a:noFill/>
          <a:ln cap="flat" cmpd="sng" w="28575">
            <a:solidFill>
              <a:srgbClr val="F3F3F3"/>
            </a:solidFill>
            <a:prstDash val="solid"/>
            <a:round/>
            <a:headEnd len="med" w="med" type="none"/>
            <a:tailEnd len="med" w="med" type="triangle"/>
          </a:ln>
        </p:spPr>
      </p:cxnSp>
      <p:sp>
        <p:nvSpPr>
          <p:cNvPr id="485" name="Google Shape;485;p78"/>
          <p:cNvSpPr txBox="1"/>
          <p:nvPr/>
        </p:nvSpPr>
        <p:spPr>
          <a:xfrm>
            <a:off x="5009650" y="28464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Self-Attention</a:t>
            </a:r>
            <a:endParaRPr sz="3000">
              <a:latin typeface="Helvetica Neue Light"/>
              <a:ea typeface="Helvetica Neue Light"/>
              <a:cs typeface="Helvetica Neue Light"/>
              <a:sym typeface="Helvetica Neue Light"/>
            </a:endParaRPr>
          </a:p>
        </p:txBody>
      </p:sp>
      <p:cxnSp>
        <p:nvCxnSpPr>
          <p:cNvPr id="486" name="Google Shape;486;p78"/>
          <p:cNvCxnSpPr>
            <a:endCxn id="478" idx="4"/>
          </p:cNvCxnSpPr>
          <p:nvPr/>
        </p:nvCxnSpPr>
        <p:spPr>
          <a:xfrm flipH="1" rot="10800000">
            <a:off x="5551375" y="3835225"/>
            <a:ext cx="877500" cy="363000"/>
          </a:xfrm>
          <a:prstGeom prst="straightConnector1">
            <a:avLst/>
          </a:prstGeom>
          <a:noFill/>
          <a:ln cap="flat" cmpd="sng" w="28575">
            <a:solidFill>
              <a:srgbClr val="F3F3F3"/>
            </a:solidFill>
            <a:prstDash val="solid"/>
            <a:round/>
            <a:headEnd len="med" w="med" type="none"/>
            <a:tailEnd len="med" w="med" type="triangle"/>
          </a:ln>
        </p:spPr>
      </p:cxnSp>
      <p:cxnSp>
        <p:nvCxnSpPr>
          <p:cNvPr id="487" name="Google Shape;487;p78"/>
          <p:cNvCxnSpPr>
            <a:endCxn id="478" idx="4"/>
          </p:cNvCxnSpPr>
          <p:nvPr/>
        </p:nvCxnSpPr>
        <p:spPr>
          <a:xfrm rot="10800000">
            <a:off x="6428875" y="3835225"/>
            <a:ext cx="877500" cy="363000"/>
          </a:xfrm>
          <a:prstGeom prst="straightConnector1">
            <a:avLst/>
          </a:prstGeom>
          <a:noFill/>
          <a:ln cap="flat" cmpd="sng" w="28575">
            <a:solidFill>
              <a:srgbClr val="434343"/>
            </a:solidFill>
            <a:prstDash val="solid"/>
            <a:round/>
            <a:headEnd len="med" w="med" type="none"/>
            <a:tailEnd len="med" w="med" type="triangle"/>
          </a:ln>
        </p:spPr>
      </p:cxnSp>
      <p:cxnSp>
        <p:nvCxnSpPr>
          <p:cNvPr id="488" name="Google Shape;488;p78"/>
          <p:cNvCxnSpPr>
            <a:endCxn id="478" idx="4"/>
          </p:cNvCxnSpPr>
          <p:nvPr/>
        </p:nvCxnSpPr>
        <p:spPr>
          <a:xfrm rot="10800000">
            <a:off x="6428875" y="3835225"/>
            <a:ext cx="1316400" cy="363000"/>
          </a:xfrm>
          <a:prstGeom prst="straightConnector1">
            <a:avLst/>
          </a:prstGeom>
          <a:noFill/>
          <a:ln cap="flat" cmpd="sng" w="28575">
            <a:solidFill>
              <a:srgbClr val="EFEFEF"/>
            </a:solidFill>
            <a:prstDash val="solid"/>
            <a:round/>
            <a:headEnd len="med" w="med" type="none"/>
            <a:tailEnd len="med" w="med" type="triangle"/>
          </a:ln>
        </p:spPr>
      </p:cxnSp>
      <p:cxnSp>
        <p:nvCxnSpPr>
          <p:cNvPr id="489" name="Google Shape;489;p78"/>
          <p:cNvCxnSpPr>
            <a:endCxn id="478" idx="4"/>
          </p:cNvCxnSpPr>
          <p:nvPr/>
        </p:nvCxnSpPr>
        <p:spPr>
          <a:xfrm flipH="1" rot="10800000">
            <a:off x="5112475" y="3835225"/>
            <a:ext cx="1316400" cy="363000"/>
          </a:xfrm>
          <a:prstGeom prst="straightConnector1">
            <a:avLst/>
          </a:prstGeom>
          <a:noFill/>
          <a:ln cap="flat" cmpd="sng" w="28575">
            <a:solidFill>
              <a:srgbClr val="B7B7B7"/>
            </a:solidFill>
            <a:prstDash val="solid"/>
            <a:round/>
            <a:headEnd len="med" w="med" type="none"/>
            <a:tailEnd len="med" w="med" type="triangle"/>
          </a:ln>
        </p:spPr>
      </p:cxnSp>
      <p:sp>
        <p:nvSpPr>
          <p:cNvPr id="490" name="Google Shape;490;p78"/>
          <p:cNvSpPr txBox="1"/>
          <p:nvPr/>
        </p:nvSpPr>
        <p:spPr>
          <a:xfrm>
            <a:off x="641550" y="1380125"/>
            <a:ext cx="7789800" cy="1317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Convolution: a different linear transformation for each relative position.</a:t>
            </a:r>
            <a:br>
              <a:rPr lang="en" sz="1800">
                <a:latin typeface="Helvetica Neue Light"/>
                <a:ea typeface="Helvetica Neue Light"/>
                <a:cs typeface="Helvetica Neue Light"/>
                <a:sym typeface="Helvetica Neue Light"/>
              </a:rPr>
            </a:br>
            <a:r>
              <a:rPr lang="en" sz="1800">
                <a:latin typeface="Helvetica Neue Light"/>
                <a:ea typeface="Helvetica Neue Light"/>
                <a:cs typeface="Helvetica Neue Light"/>
                <a:sym typeface="Helvetica Neue Light"/>
              </a:rPr>
              <a:t>Allows you to distinguish what information came from where.</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342900" lvl="0" marL="457200" rtl="0" algn="l">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Self-Attention: a weighted average :(</a:t>
            </a:r>
            <a:endParaRPr sz="1800">
              <a:latin typeface="Helvetica Neue Light"/>
              <a:ea typeface="Helvetica Neue Light"/>
              <a:cs typeface="Helvetica Neue Light"/>
              <a:sym typeface="Helvetica Neue 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The Fix:  Multi-Head Attention</a:t>
            </a:r>
            <a:endParaRPr>
              <a:latin typeface="Helvetica Neue Light"/>
              <a:ea typeface="Helvetica Neue Light"/>
              <a:cs typeface="Helvetica Neue Light"/>
              <a:sym typeface="Helvetica Neue Light"/>
            </a:endParaRPr>
          </a:p>
        </p:txBody>
      </p:sp>
      <p:sp>
        <p:nvSpPr>
          <p:cNvPr id="496" name="Google Shape;496;p79"/>
          <p:cNvSpPr/>
          <p:nvPr/>
        </p:nvSpPr>
        <p:spPr>
          <a:xfrm>
            <a:off x="9393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9"/>
          <p:cNvSpPr/>
          <p:nvPr/>
        </p:nvSpPr>
        <p:spPr>
          <a:xfrm>
            <a:off x="13781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9"/>
          <p:cNvSpPr/>
          <p:nvPr/>
        </p:nvSpPr>
        <p:spPr>
          <a:xfrm>
            <a:off x="18169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9"/>
          <p:cNvSpPr/>
          <p:nvPr/>
        </p:nvSpPr>
        <p:spPr>
          <a:xfrm>
            <a:off x="22557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9"/>
          <p:cNvSpPr/>
          <p:nvPr/>
        </p:nvSpPr>
        <p:spPr>
          <a:xfrm>
            <a:off x="26944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9"/>
          <p:cNvSpPr/>
          <p:nvPr/>
        </p:nvSpPr>
        <p:spPr>
          <a:xfrm>
            <a:off x="31332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9"/>
          <p:cNvSpPr/>
          <p:nvPr/>
        </p:nvSpPr>
        <p:spPr>
          <a:xfrm>
            <a:off x="35720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9"/>
          <p:cNvSpPr/>
          <p:nvPr/>
        </p:nvSpPr>
        <p:spPr>
          <a:xfrm>
            <a:off x="9393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9"/>
          <p:cNvSpPr/>
          <p:nvPr/>
        </p:nvSpPr>
        <p:spPr>
          <a:xfrm>
            <a:off x="13781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79"/>
          <p:cNvSpPr/>
          <p:nvPr/>
        </p:nvSpPr>
        <p:spPr>
          <a:xfrm>
            <a:off x="18169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9"/>
          <p:cNvSpPr/>
          <p:nvPr/>
        </p:nvSpPr>
        <p:spPr>
          <a:xfrm>
            <a:off x="22557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9"/>
          <p:cNvSpPr/>
          <p:nvPr/>
        </p:nvSpPr>
        <p:spPr>
          <a:xfrm>
            <a:off x="26944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9"/>
          <p:cNvSpPr/>
          <p:nvPr/>
        </p:nvSpPr>
        <p:spPr>
          <a:xfrm>
            <a:off x="31332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9"/>
          <p:cNvSpPr/>
          <p:nvPr/>
        </p:nvSpPr>
        <p:spPr>
          <a:xfrm>
            <a:off x="35720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0" name="Google Shape;510;p79"/>
          <p:cNvCxnSpPr/>
          <p:nvPr/>
        </p:nvCxnSpPr>
        <p:spPr>
          <a:xfrm flipH="1" rot="10800000">
            <a:off x="1862675" y="3835225"/>
            <a:ext cx="438900" cy="363000"/>
          </a:xfrm>
          <a:prstGeom prst="straightConnector1">
            <a:avLst/>
          </a:prstGeom>
          <a:noFill/>
          <a:ln cap="flat" cmpd="sng" w="28575">
            <a:solidFill>
              <a:srgbClr val="FF0000"/>
            </a:solidFill>
            <a:prstDash val="solid"/>
            <a:round/>
            <a:headEnd len="med" w="med" type="none"/>
            <a:tailEnd len="med" w="med" type="triangle"/>
          </a:ln>
        </p:spPr>
      </p:cxnSp>
      <p:cxnSp>
        <p:nvCxnSpPr>
          <p:cNvPr id="511" name="Google Shape;511;p79"/>
          <p:cNvCxnSpPr/>
          <p:nvPr/>
        </p:nvCxnSpPr>
        <p:spPr>
          <a:xfrm rot="10800000">
            <a:off x="2301450" y="3835275"/>
            <a:ext cx="0" cy="363000"/>
          </a:xfrm>
          <a:prstGeom prst="straightConnector1">
            <a:avLst/>
          </a:prstGeom>
          <a:noFill/>
          <a:ln cap="flat" cmpd="sng" w="28575">
            <a:solidFill>
              <a:srgbClr val="00FF00"/>
            </a:solidFill>
            <a:prstDash val="solid"/>
            <a:round/>
            <a:headEnd len="med" w="med" type="none"/>
            <a:tailEnd len="med" w="med" type="triangle"/>
          </a:ln>
        </p:spPr>
      </p:cxnSp>
      <p:cxnSp>
        <p:nvCxnSpPr>
          <p:cNvPr id="512" name="Google Shape;512;p79"/>
          <p:cNvCxnSpPr/>
          <p:nvPr/>
        </p:nvCxnSpPr>
        <p:spPr>
          <a:xfrm rot="10800000">
            <a:off x="2301325" y="3835225"/>
            <a:ext cx="438900" cy="363000"/>
          </a:xfrm>
          <a:prstGeom prst="straightConnector1">
            <a:avLst/>
          </a:prstGeom>
          <a:noFill/>
          <a:ln cap="flat" cmpd="sng" w="28575">
            <a:solidFill>
              <a:srgbClr val="0000FF"/>
            </a:solidFill>
            <a:prstDash val="solid"/>
            <a:round/>
            <a:headEnd len="med" w="med" type="none"/>
            <a:tailEnd len="med" w="med" type="triangle"/>
          </a:ln>
        </p:spPr>
      </p:cxnSp>
      <p:sp>
        <p:nvSpPr>
          <p:cNvPr id="513" name="Google Shape;513;p79"/>
          <p:cNvSpPr txBox="1"/>
          <p:nvPr/>
        </p:nvSpPr>
        <p:spPr>
          <a:xfrm>
            <a:off x="882225" y="2846425"/>
            <a:ext cx="26898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Convolution</a:t>
            </a:r>
            <a:endParaRPr sz="3000">
              <a:latin typeface="Helvetica Neue Light"/>
              <a:ea typeface="Helvetica Neue Light"/>
              <a:cs typeface="Helvetica Neue Light"/>
              <a:sym typeface="Helvetica Neue Light"/>
            </a:endParaRPr>
          </a:p>
        </p:txBody>
      </p:sp>
      <p:cxnSp>
        <p:nvCxnSpPr>
          <p:cNvPr id="514" name="Google Shape;514;p79"/>
          <p:cNvCxnSpPr>
            <a:endCxn id="506" idx="4"/>
          </p:cNvCxnSpPr>
          <p:nvPr/>
        </p:nvCxnSpPr>
        <p:spPr>
          <a:xfrm flipH="1" rot="10800000">
            <a:off x="1423950" y="3835225"/>
            <a:ext cx="877500" cy="363000"/>
          </a:xfrm>
          <a:prstGeom prst="straightConnector1">
            <a:avLst/>
          </a:prstGeom>
          <a:noFill/>
          <a:ln cap="flat" cmpd="sng" w="28575">
            <a:solidFill>
              <a:srgbClr val="9900FF"/>
            </a:solidFill>
            <a:prstDash val="solid"/>
            <a:round/>
            <a:headEnd len="med" w="med" type="none"/>
            <a:tailEnd len="med" w="med" type="triangle"/>
          </a:ln>
        </p:spPr>
      </p:cxnSp>
      <p:cxnSp>
        <p:nvCxnSpPr>
          <p:cNvPr id="515" name="Google Shape;515;p79"/>
          <p:cNvCxnSpPr>
            <a:endCxn id="506" idx="4"/>
          </p:cNvCxnSpPr>
          <p:nvPr/>
        </p:nvCxnSpPr>
        <p:spPr>
          <a:xfrm rot="10800000">
            <a:off x="2301450" y="3835225"/>
            <a:ext cx="877500" cy="363000"/>
          </a:xfrm>
          <a:prstGeom prst="straightConnector1">
            <a:avLst/>
          </a:prstGeom>
          <a:noFill/>
          <a:ln cap="flat" cmpd="sng" w="28575">
            <a:solidFill>
              <a:srgbClr val="F1C232"/>
            </a:solidFill>
            <a:prstDash val="solid"/>
            <a:round/>
            <a:headEnd len="med" w="med" type="none"/>
            <a:tailEnd len="med" w="med" type="triangle"/>
          </a:ln>
        </p:spPr>
      </p:cxnSp>
      <p:sp>
        <p:nvSpPr>
          <p:cNvPr id="516" name="Google Shape;516;p79"/>
          <p:cNvSpPr/>
          <p:nvPr/>
        </p:nvSpPr>
        <p:spPr>
          <a:xfrm>
            <a:off x="50668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9"/>
          <p:cNvSpPr/>
          <p:nvPr/>
        </p:nvSpPr>
        <p:spPr>
          <a:xfrm>
            <a:off x="55055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9"/>
          <p:cNvSpPr/>
          <p:nvPr/>
        </p:nvSpPr>
        <p:spPr>
          <a:xfrm>
            <a:off x="59443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9"/>
          <p:cNvSpPr/>
          <p:nvPr/>
        </p:nvSpPr>
        <p:spPr>
          <a:xfrm>
            <a:off x="638312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9"/>
          <p:cNvSpPr/>
          <p:nvPr/>
        </p:nvSpPr>
        <p:spPr>
          <a:xfrm>
            <a:off x="682190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9"/>
          <p:cNvSpPr/>
          <p:nvPr/>
        </p:nvSpPr>
        <p:spPr>
          <a:xfrm>
            <a:off x="7260675"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9"/>
          <p:cNvSpPr/>
          <p:nvPr/>
        </p:nvSpPr>
        <p:spPr>
          <a:xfrm>
            <a:off x="7699450" y="419817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9"/>
          <p:cNvSpPr/>
          <p:nvPr/>
        </p:nvSpPr>
        <p:spPr>
          <a:xfrm>
            <a:off x="50668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9"/>
          <p:cNvSpPr/>
          <p:nvPr/>
        </p:nvSpPr>
        <p:spPr>
          <a:xfrm>
            <a:off x="55055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9"/>
          <p:cNvSpPr/>
          <p:nvPr/>
        </p:nvSpPr>
        <p:spPr>
          <a:xfrm>
            <a:off x="59443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9"/>
          <p:cNvSpPr/>
          <p:nvPr/>
        </p:nvSpPr>
        <p:spPr>
          <a:xfrm>
            <a:off x="638312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9"/>
          <p:cNvSpPr/>
          <p:nvPr/>
        </p:nvSpPr>
        <p:spPr>
          <a:xfrm>
            <a:off x="682190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9"/>
          <p:cNvSpPr/>
          <p:nvPr/>
        </p:nvSpPr>
        <p:spPr>
          <a:xfrm>
            <a:off x="7260675"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79"/>
          <p:cNvSpPr/>
          <p:nvPr/>
        </p:nvSpPr>
        <p:spPr>
          <a:xfrm>
            <a:off x="7699450" y="3743425"/>
            <a:ext cx="91500" cy="91800"/>
          </a:xfrm>
          <a:prstGeom prst="ellipse">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0" name="Google Shape;530;p79"/>
          <p:cNvCxnSpPr/>
          <p:nvPr/>
        </p:nvCxnSpPr>
        <p:spPr>
          <a:xfrm flipH="1" rot="10800000">
            <a:off x="5990100" y="3835225"/>
            <a:ext cx="438900" cy="363000"/>
          </a:xfrm>
          <a:prstGeom prst="straightConnector1">
            <a:avLst/>
          </a:prstGeom>
          <a:noFill/>
          <a:ln cap="flat" cmpd="sng" w="28575">
            <a:solidFill>
              <a:srgbClr val="00FF00"/>
            </a:solidFill>
            <a:prstDash val="solid"/>
            <a:round/>
            <a:headEnd len="med" w="med" type="none"/>
            <a:tailEnd len="med" w="med" type="triangle"/>
          </a:ln>
        </p:spPr>
      </p:cxnSp>
      <p:cxnSp>
        <p:nvCxnSpPr>
          <p:cNvPr id="531" name="Google Shape;531;p79"/>
          <p:cNvCxnSpPr/>
          <p:nvPr/>
        </p:nvCxnSpPr>
        <p:spPr>
          <a:xfrm rot="10800000">
            <a:off x="6428875" y="3835275"/>
            <a:ext cx="0" cy="363000"/>
          </a:xfrm>
          <a:prstGeom prst="straightConnector1">
            <a:avLst/>
          </a:prstGeom>
          <a:noFill/>
          <a:ln cap="flat" cmpd="sng" w="28575">
            <a:solidFill>
              <a:srgbClr val="B6D7A8"/>
            </a:solidFill>
            <a:prstDash val="solid"/>
            <a:round/>
            <a:headEnd len="med" w="med" type="none"/>
            <a:tailEnd len="med" w="med" type="triangle"/>
          </a:ln>
        </p:spPr>
      </p:cxnSp>
      <p:cxnSp>
        <p:nvCxnSpPr>
          <p:cNvPr id="532" name="Google Shape;532;p79"/>
          <p:cNvCxnSpPr/>
          <p:nvPr/>
        </p:nvCxnSpPr>
        <p:spPr>
          <a:xfrm rot="10800000">
            <a:off x="6428750" y="3835225"/>
            <a:ext cx="438900" cy="363000"/>
          </a:xfrm>
          <a:prstGeom prst="straightConnector1">
            <a:avLst/>
          </a:prstGeom>
          <a:noFill/>
          <a:ln cap="flat" cmpd="sng" w="28575">
            <a:solidFill>
              <a:srgbClr val="D9EAD3"/>
            </a:solidFill>
            <a:prstDash val="solid"/>
            <a:round/>
            <a:headEnd len="med" w="med" type="none"/>
            <a:tailEnd len="med" w="med" type="triangle"/>
          </a:ln>
        </p:spPr>
      </p:cxnSp>
      <p:sp>
        <p:nvSpPr>
          <p:cNvPr id="533" name="Google Shape;533;p79"/>
          <p:cNvSpPr txBox="1"/>
          <p:nvPr/>
        </p:nvSpPr>
        <p:spPr>
          <a:xfrm>
            <a:off x="4456200" y="2846425"/>
            <a:ext cx="3975300" cy="68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latin typeface="Helvetica Neue Light"/>
                <a:ea typeface="Helvetica Neue Light"/>
                <a:cs typeface="Helvetica Neue Light"/>
                <a:sym typeface="Helvetica Neue Light"/>
              </a:rPr>
              <a:t>Multi-Head Attention</a:t>
            </a:r>
            <a:endParaRPr sz="3000">
              <a:latin typeface="Helvetica Neue Light"/>
              <a:ea typeface="Helvetica Neue Light"/>
              <a:cs typeface="Helvetica Neue Light"/>
              <a:sym typeface="Helvetica Neue Light"/>
            </a:endParaRPr>
          </a:p>
        </p:txBody>
      </p:sp>
      <p:cxnSp>
        <p:nvCxnSpPr>
          <p:cNvPr id="534" name="Google Shape;534;p79"/>
          <p:cNvCxnSpPr>
            <a:endCxn id="526" idx="4"/>
          </p:cNvCxnSpPr>
          <p:nvPr/>
        </p:nvCxnSpPr>
        <p:spPr>
          <a:xfrm flipH="1" rot="10800000">
            <a:off x="5551375" y="3835225"/>
            <a:ext cx="877500" cy="363000"/>
          </a:xfrm>
          <a:prstGeom prst="straightConnector1">
            <a:avLst/>
          </a:prstGeom>
          <a:noFill/>
          <a:ln cap="flat" cmpd="sng" w="28575">
            <a:solidFill>
              <a:srgbClr val="F4CCCC"/>
            </a:solidFill>
            <a:prstDash val="solid"/>
            <a:round/>
            <a:headEnd len="med" w="med" type="none"/>
            <a:tailEnd len="med" w="med" type="triangle"/>
          </a:ln>
        </p:spPr>
      </p:cxnSp>
      <p:cxnSp>
        <p:nvCxnSpPr>
          <p:cNvPr id="535" name="Google Shape;535;p79"/>
          <p:cNvCxnSpPr>
            <a:endCxn id="526" idx="4"/>
          </p:cNvCxnSpPr>
          <p:nvPr/>
        </p:nvCxnSpPr>
        <p:spPr>
          <a:xfrm rot="10800000">
            <a:off x="6428875" y="3835225"/>
            <a:ext cx="877500" cy="363000"/>
          </a:xfrm>
          <a:prstGeom prst="straightConnector1">
            <a:avLst/>
          </a:prstGeom>
          <a:noFill/>
          <a:ln cap="flat" cmpd="sng" w="28575">
            <a:solidFill>
              <a:srgbClr val="0000FF"/>
            </a:solidFill>
            <a:prstDash val="solid"/>
            <a:round/>
            <a:headEnd len="med" w="med" type="none"/>
            <a:tailEnd len="med" w="med" type="triangle"/>
          </a:ln>
        </p:spPr>
      </p:cxnSp>
      <p:cxnSp>
        <p:nvCxnSpPr>
          <p:cNvPr id="536" name="Google Shape;536;p79"/>
          <p:cNvCxnSpPr>
            <a:endCxn id="526" idx="4"/>
          </p:cNvCxnSpPr>
          <p:nvPr/>
        </p:nvCxnSpPr>
        <p:spPr>
          <a:xfrm rot="10800000">
            <a:off x="6428875" y="3835225"/>
            <a:ext cx="1316400" cy="363000"/>
          </a:xfrm>
          <a:prstGeom prst="straightConnector1">
            <a:avLst/>
          </a:prstGeom>
          <a:noFill/>
          <a:ln cap="flat" cmpd="sng" w="28575">
            <a:solidFill>
              <a:srgbClr val="F4CCCC"/>
            </a:solidFill>
            <a:prstDash val="solid"/>
            <a:round/>
            <a:headEnd len="med" w="med" type="none"/>
            <a:tailEnd len="med" w="med" type="triangle"/>
          </a:ln>
        </p:spPr>
      </p:cxnSp>
      <p:cxnSp>
        <p:nvCxnSpPr>
          <p:cNvPr id="537" name="Google Shape;537;p79"/>
          <p:cNvCxnSpPr>
            <a:endCxn id="526" idx="4"/>
          </p:cNvCxnSpPr>
          <p:nvPr/>
        </p:nvCxnSpPr>
        <p:spPr>
          <a:xfrm flipH="1" rot="10800000">
            <a:off x="5112475" y="3835225"/>
            <a:ext cx="1316400" cy="363000"/>
          </a:xfrm>
          <a:prstGeom prst="straightConnector1">
            <a:avLst/>
          </a:prstGeom>
          <a:noFill/>
          <a:ln cap="flat" cmpd="sng" w="28575">
            <a:solidFill>
              <a:srgbClr val="FF0000"/>
            </a:solidFill>
            <a:prstDash val="solid"/>
            <a:round/>
            <a:headEnd len="med" w="med" type="none"/>
            <a:tailEnd len="med" w="med" type="triangle"/>
          </a:ln>
        </p:spPr>
      </p:cxnSp>
      <p:sp>
        <p:nvSpPr>
          <p:cNvPr id="538" name="Google Shape;538;p79"/>
          <p:cNvSpPr txBox="1"/>
          <p:nvPr/>
        </p:nvSpPr>
        <p:spPr>
          <a:xfrm>
            <a:off x="641550" y="1193238"/>
            <a:ext cx="7789800" cy="1504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Multiple attention layers (heads) in parallel (shown by different colors)</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342900" lvl="0" marL="457200" rtl="0" algn="l">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Each head uses different linear transformations.</a:t>
            </a:r>
            <a:br>
              <a:rPr lang="en" sz="1800">
                <a:latin typeface="Helvetica Neue Light"/>
                <a:ea typeface="Helvetica Neue Light"/>
                <a:cs typeface="Helvetica Neue Light"/>
                <a:sym typeface="Helvetica Neue Light"/>
              </a:rPr>
            </a:br>
            <a:endParaRPr sz="1800">
              <a:latin typeface="Helvetica Neue Light"/>
              <a:ea typeface="Helvetica Neue Light"/>
              <a:cs typeface="Helvetica Neue Light"/>
              <a:sym typeface="Helvetica Neue Light"/>
            </a:endParaRPr>
          </a:p>
          <a:p>
            <a:pPr indent="-342900" lvl="0" marL="457200" rtl="0" algn="l">
              <a:spcBef>
                <a:spcPts val="0"/>
              </a:spcBef>
              <a:spcAft>
                <a:spcPts val="0"/>
              </a:spcAft>
              <a:buSzPts val="1800"/>
              <a:buFont typeface="Helvetica Neue Light"/>
              <a:buChar char="●"/>
            </a:pPr>
            <a:r>
              <a:rPr lang="en" sz="1800">
                <a:latin typeface="Helvetica Neue Light"/>
                <a:ea typeface="Helvetica Neue Light"/>
                <a:cs typeface="Helvetica Neue Light"/>
                <a:sym typeface="Helvetica Neue Light"/>
              </a:rPr>
              <a:t>Different heads can learn different relationships.</a:t>
            </a:r>
            <a:endParaRPr sz="1800">
              <a:latin typeface="Helvetica Neue Light"/>
              <a:ea typeface="Helvetica Neue Light"/>
              <a:cs typeface="Helvetica Neue Light"/>
              <a:sym typeface="Helvetica Neue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The Fix:  Multi-Head Attention</a:t>
            </a:r>
            <a:endParaRPr>
              <a:latin typeface="Helvetica Neue Light"/>
              <a:ea typeface="Helvetica Neue Light"/>
              <a:cs typeface="Helvetica Neue Light"/>
              <a:sym typeface="Helvetica Neue Light"/>
            </a:endParaRPr>
          </a:p>
        </p:txBody>
      </p:sp>
      <p:pic>
        <p:nvPicPr>
          <p:cNvPr descr="Screen Shot 2017-07-12 at 11.13.19 PM.png" id="544" name="Google Shape;544;p80"/>
          <p:cNvPicPr preferRelativeResize="0"/>
          <p:nvPr/>
        </p:nvPicPr>
        <p:blipFill>
          <a:blip r:embed="rId3">
            <a:alphaModFix/>
          </a:blip>
          <a:stretch>
            <a:fillRect/>
          </a:stretch>
        </p:blipFill>
        <p:spPr>
          <a:xfrm>
            <a:off x="1320825" y="1147225"/>
            <a:ext cx="5822440" cy="38209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The Fix:  Multi-Head Attention</a:t>
            </a:r>
            <a:endParaRPr>
              <a:latin typeface="Helvetica Neue Light"/>
              <a:ea typeface="Helvetica Neue Light"/>
              <a:cs typeface="Helvetica Neue Light"/>
              <a:sym typeface="Helvetica Neue Light"/>
            </a:endParaRPr>
          </a:p>
        </p:txBody>
      </p:sp>
      <p:pic>
        <p:nvPicPr>
          <p:cNvPr descr="Screen Shot 2017-07-12 at 11.17.57 PM.png" id="550" name="Google Shape;550;p81"/>
          <p:cNvPicPr preferRelativeResize="0"/>
          <p:nvPr/>
        </p:nvPicPr>
        <p:blipFill>
          <a:blip r:embed="rId3">
            <a:alphaModFix/>
          </a:blip>
          <a:stretch>
            <a:fillRect/>
          </a:stretch>
        </p:blipFill>
        <p:spPr>
          <a:xfrm>
            <a:off x="3004800" y="1135750"/>
            <a:ext cx="3248543" cy="38209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55"/>
          <p:cNvSpPr txBox="1"/>
          <p:nvPr>
            <p:ph type="ctrTitle"/>
          </p:nvPr>
        </p:nvSpPr>
        <p:spPr>
          <a:xfrm>
            <a:off x="401400" y="2160775"/>
            <a:ext cx="8222100" cy="93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How Deep Learning Quietly Revolutionized NLP (2016)</a:t>
            </a:r>
            <a:endParaRPr b="1"/>
          </a:p>
        </p:txBody>
      </p:sp>
      <p:pic>
        <p:nvPicPr>
          <p:cNvPr id="205" name="Google Shape;205;p55"/>
          <p:cNvPicPr preferRelativeResize="0"/>
          <p:nvPr/>
        </p:nvPicPr>
        <p:blipFill>
          <a:blip r:embed="rId3">
            <a:alphaModFix/>
          </a:blip>
          <a:stretch>
            <a:fillRect/>
          </a:stretch>
        </p:blipFill>
        <p:spPr>
          <a:xfrm>
            <a:off x="8604698" y="4717250"/>
            <a:ext cx="539301" cy="4262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graphicFrame>
        <p:nvGraphicFramePr>
          <p:cNvPr id="555" name="Google Shape;555;p82"/>
          <p:cNvGraphicFramePr/>
          <p:nvPr/>
        </p:nvGraphicFramePr>
        <p:xfrm>
          <a:off x="920200" y="669600"/>
          <a:ext cx="3000000" cy="3000000"/>
        </p:xfrm>
        <a:graphic>
          <a:graphicData uri="http://schemas.openxmlformats.org/drawingml/2006/table">
            <a:tbl>
              <a:tblPr>
                <a:noFill/>
                <a:tableStyleId>{F2D80403-696B-4897-AD55-E8C665C0F9FD}</a:tableStyleId>
              </a:tblPr>
              <a:tblGrid>
                <a:gridCol w="2354425"/>
                <a:gridCol w="2325225"/>
                <a:gridCol w="2325225"/>
              </a:tblGrid>
              <a:tr h="548600">
                <a:tc>
                  <a:txBody>
                    <a:bodyPr>
                      <a:noAutofit/>
                    </a:bodyPr>
                    <a:lstStyle/>
                    <a:p>
                      <a:pPr indent="0" lvl="0" marL="0" rtl="0" algn="l">
                        <a:spcBef>
                          <a:spcPts val="0"/>
                        </a:spcBef>
                        <a:spcAft>
                          <a:spcPts val="0"/>
                        </a:spcAft>
                        <a:buNone/>
                      </a:pPr>
                      <a:r>
                        <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latin typeface="Helvetica Neue Light"/>
                          <a:ea typeface="Helvetica Neue Light"/>
                          <a:cs typeface="Helvetica Neue Light"/>
                          <a:sym typeface="Helvetica Neue Light"/>
                        </a:rPr>
                        <a:t>Ops</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latin typeface="Helvetica Neue Light"/>
                          <a:ea typeface="Helvetica Neue Light"/>
                          <a:cs typeface="Helvetica Neue Light"/>
                          <a:sym typeface="Helvetica Neue Light"/>
                        </a:rPr>
                        <a:t>Activations</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alpha val="0"/>
                        </a:srgbClr>
                      </a:solidFill>
                      <a:prstDash val="solid"/>
                      <a:round/>
                      <a:headEnd len="sm" w="sm" type="none"/>
                      <a:tailEnd len="sm" w="sm" type="none"/>
                    </a:lnL>
                    <a:lnR cap="flat" cmpd="sng" w="28575">
                      <a:solidFill>
                        <a:srgbClr val="9E9E9E">
                          <a:alpha val="0"/>
                        </a:srgbClr>
                      </a:solidFill>
                      <a:prstDash val="solid"/>
                      <a:round/>
                      <a:headEnd len="sm" w="sm" type="none"/>
                      <a:tailEnd len="sm" w="sm" type="none"/>
                    </a:lnR>
                    <a:lnT cap="flat" cmpd="sng" w="28575">
                      <a:solidFill>
                        <a:srgbClr val="9E9E9E">
                          <a:alpha val="0"/>
                        </a:srgbClr>
                      </a:solidFill>
                      <a:prstDash val="solid"/>
                      <a:round/>
                      <a:headEnd len="sm" w="sm" type="none"/>
                      <a:tailEnd len="sm" w="sm" type="none"/>
                    </a:lnT>
                    <a:lnB cap="flat" cmpd="sng" w="28575">
                      <a:solidFill>
                        <a:srgbClr val="9E9E9E"/>
                      </a:solidFill>
                      <a:prstDash val="solid"/>
                      <a:round/>
                      <a:headEnd len="sm" w="sm" type="none"/>
                      <a:tailEnd len="sm" w="sm" type="none"/>
                    </a:lnB>
                  </a:tcPr>
                </a:tc>
              </a:tr>
              <a:tr h="620850">
                <a:tc>
                  <a:txBody>
                    <a:bodyPr>
                      <a:noAutofit/>
                    </a:bodyPr>
                    <a:lstStyle/>
                    <a:p>
                      <a:pPr indent="0" lvl="0" marL="0" rtl="0" algn="l">
                        <a:spcBef>
                          <a:spcPts val="0"/>
                        </a:spcBef>
                        <a:spcAft>
                          <a:spcPts val="0"/>
                        </a:spcAft>
                        <a:buNone/>
                      </a:pPr>
                      <a:r>
                        <a:rPr lang="en" sz="1800">
                          <a:latin typeface="Helvetica Neue Light"/>
                          <a:ea typeface="Helvetica Neue Light"/>
                          <a:cs typeface="Helvetica Neue Light"/>
                          <a:sym typeface="Helvetica Neue Light"/>
                        </a:rPr>
                        <a:t>Multi-Head Attention</a:t>
                      </a:r>
                      <a:endParaRPr sz="1800">
                        <a:latin typeface="Helvetica Neue Light"/>
                        <a:ea typeface="Helvetica Neue Light"/>
                        <a:cs typeface="Helvetica Neue Light"/>
                        <a:sym typeface="Helvetica Neue Light"/>
                      </a:endParaRPr>
                    </a:p>
                    <a:p>
                      <a:pPr indent="0" lvl="0" marL="0" rtl="0" algn="l">
                        <a:spcBef>
                          <a:spcPts val="0"/>
                        </a:spcBef>
                        <a:spcAft>
                          <a:spcPts val="0"/>
                        </a:spcAft>
                        <a:buNone/>
                      </a:pPr>
                      <a:r>
                        <a:rPr lang="en" sz="1200">
                          <a:latin typeface="Helvetica Neue Light"/>
                          <a:ea typeface="Helvetica Neue Light"/>
                          <a:cs typeface="Helvetica Neue Light"/>
                          <a:sym typeface="Helvetica Neue Light"/>
                        </a:rPr>
                        <a:t>with linear transformations.</a:t>
                      </a:r>
                      <a:endParaRPr sz="1200">
                        <a:latin typeface="Helvetica Neue Light"/>
                        <a:ea typeface="Helvetica Neue Light"/>
                        <a:cs typeface="Helvetica Neue Light"/>
                        <a:sym typeface="Helvetica Neue Light"/>
                      </a:endParaRPr>
                    </a:p>
                    <a:p>
                      <a:pPr indent="0" lvl="0" marL="0" rtl="0" algn="l">
                        <a:spcBef>
                          <a:spcPts val="0"/>
                        </a:spcBef>
                        <a:spcAft>
                          <a:spcPts val="0"/>
                        </a:spcAft>
                        <a:buNone/>
                      </a:pPr>
                      <a:r>
                        <a:rPr lang="en" sz="1200">
                          <a:latin typeface="Helvetica Neue Light"/>
                          <a:ea typeface="Helvetica Neue Light"/>
                          <a:cs typeface="Helvetica Neue Light"/>
                          <a:sym typeface="Helvetica Neue Light"/>
                        </a:rPr>
                        <a:t>For each of the h heads, </a:t>
                      </a:r>
                      <a:endParaRPr sz="1200">
                        <a:latin typeface="Helvetica Neue Light"/>
                        <a:ea typeface="Helvetica Neue Light"/>
                        <a:cs typeface="Helvetica Neue Light"/>
                        <a:sym typeface="Helvetica Neue Light"/>
                      </a:endParaRPr>
                    </a:p>
                    <a:p>
                      <a:pPr indent="0" lvl="0" marL="0" rtl="0" algn="l">
                        <a:spcBef>
                          <a:spcPts val="0"/>
                        </a:spcBef>
                        <a:spcAft>
                          <a:spcPts val="0"/>
                        </a:spcAft>
                        <a:buNone/>
                      </a:pPr>
                      <a:r>
                        <a:rPr lang="en" sz="1200">
                          <a:latin typeface="Helvetica Neue Light"/>
                          <a:ea typeface="Helvetica Neue Light"/>
                          <a:cs typeface="Helvetica Neue Light"/>
                          <a:sym typeface="Helvetica Neue Light"/>
                        </a:rPr>
                        <a:t>  d</a:t>
                      </a:r>
                      <a:r>
                        <a:rPr baseline="-25000" lang="en" sz="1200">
                          <a:latin typeface="Helvetica Neue Light"/>
                          <a:ea typeface="Helvetica Neue Light"/>
                          <a:cs typeface="Helvetica Neue Light"/>
                          <a:sym typeface="Helvetica Neue Light"/>
                        </a:rPr>
                        <a:t>q</a:t>
                      </a:r>
                      <a:r>
                        <a:rPr lang="en" sz="1200">
                          <a:latin typeface="Helvetica Neue Light"/>
                          <a:ea typeface="Helvetica Neue Light"/>
                          <a:cs typeface="Helvetica Neue Light"/>
                          <a:sym typeface="Helvetica Neue Light"/>
                        </a:rPr>
                        <a:t> = d</a:t>
                      </a:r>
                      <a:r>
                        <a:rPr baseline="-25000" lang="en" sz="1200">
                          <a:latin typeface="Helvetica Neue Light"/>
                          <a:ea typeface="Helvetica Neue Light"/>
                          <a:cs typeface="Helvetica Neue Light"/>
                          <a:sym typeface="Helvetica Neue Light"/>
                        </a:rPr>
                        <a:t>k</a:t>
                      </a:r>
                      <a:r>
                        <a:rPr lang="en" sz="1200">
                          <a:latin typeface="Helvetica Neue Light"/>
                          <a:ea typeface="Helvetica Neue Light"/>
                          <a:cs typeface="Helvetica Neue Light"/>
                          <a:sym typeface="Helvetica Neue Light"/>
                        </a:rPr>
                        <a:t> = d</a:t>
                      </a:r>
                      <a:r>
                        <a:rPr baseline="-25000" lang="en" sz="1200">
                          <a:latin typeface="Helvetica Neue Light"/>
                          <a:ea typeface="Helvetica Neue Light"/>
                          <a:cs typeface="Helvetica Neue Light"/>
                          <a:sym typeface="Helvetica Neue Light"/>
                        </a:rPr>
                        <a:t>v</a:t>
                      </a:r>
                      <a:r>
                        <a:rPr lang="en" sz="1200">
                          <a:latin typeface="Helvetica Neue Light"/>
                          <a:ea typeface="Helvetica Neue Light"/>
                          <a:cs typeface="Helvetica Neue Light"/>
                          <a:sym typeface="Helvetica Neue Light"/>
                        </a:rPr>
                        <a:t> = d/h</a:t>
                      </a:r>
                      <a:endParaRPr sz="1200">
                        <a:latin typeface="Helvetica Neue Light"/>
                        <a:ea typeface="Helvetica Neue Light"/>
                        <a:cs typeface="Helvetica Neue Light"/>
                        <a:sym typeface="Helvetica Neue Ligh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latin typeface="Helvetica Neue Light"/>
                          <a:ea typeface="Helvetica Neue Light"/>
                          <a:cs typeface="Helvetica Neue Light"/>
                          <a:sym typeface="Helvetica Neue Light"/>
                        </a:rPr>
                        <a:t>n</a:t>
                      </a:r>
                      <a:r>
                        <a:rPr baseline="30000" lang="en" sz="2400">
                          <a:latin typeface="Helvetica Neue Light"/>
                          <a:ea typeface="Helvetica Neue Light"/>
                          <a:cs typeface="Helvetica Neue Light"/>
                          <a:sym typeface="Helvetica Neue Light"/>
                        </a:rPr>
                        <a:t>2</a:t>
                      </a:r>
                      <a:r>
                        <a:rPr lang="en" sz="2400">
                          <a:latin typeface="Helvetica Neue Light"/>
                          <a:ea typeface="Helvetica Neue Light"/>
                          <a:cs typeface="Helvetica Neue Light"/>
                          <a:sym typeface="Helvetica Neue Light"/>
                        </a:rPr>
                        <a:t> · d + </a:t>
                      </a:r>
                      <a:r>
                        <a:rPr lang="en" sz="2400">
                          <a:solidFill>
                            <a:schemeClr val="dk1"/>
                          </a:solidFill>
                          <a:latin typeface="Helvetica Neue Light"/>
                          <a:ea typeface="Helvetica Neue Light"/>
                          <a:cs typeface="Helvetica Neue Light"/>
                          <a:sym typeface="Helvetica Neue Light"/>
                        </a:rPr>
                        <a:t>n · d</a:t>
                      </a:r>
                      <a:r>
                        <a:rPr baseline="30000" lang="en" sz="2400">
                          <a:solidFill>
                            <a:schemeClr val="dk1"/>
                          </a:solidFill>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solidFill>
                            <a:schemeClr val="dk1"/>
                          </a:solidFill>
                          <a:latin typeface="Helvetica Neue Light"/>
                          <a:ea typeface="Helvetica Neue Light"/>
                          <a:cs typeface="Helvetica Neue Light"/>
                          <a:sym typeface="Helvetica Neue Light"/>
                        </a:rPr>
                        <a:t>n</a:t>
                      </a:r>
                      <a:r>
                        <a:rPr baseline="30000" lang="en" sz="2400">
                          <a:solidFill>
                            <a:schemeClr val="dk1"/>
                          </a:solidFill>
                          <a:latin typeface="Helvetica Neue Light"/>
                          <a:ea typeface="Helvetica Neue Light"/>
                          <a:cs typeface="Helvetica Neue Light"/>
                          <a:sym typeface="Helvetica Neue Light"/>
                        </a:rPr>
                        <a:t>2</a:t>
                      </a:r>
                      <a:r>
                        <a:rPr lang="en" sz="2400">
                          <a:solidFill>
                            <a:schemeClr val="dk1"/>
                          </a:solidFill>
                          <a:latin typeface="Helvetica Neue Light"/>
                          <a:ea typeface="Helvetica Neue Light"/>
                          <a:cs typeface="Helvetica Neue Light"/>
                          <a:sym typeface="Helvetica Neue Light"/>
                        </a:rPr>
                        <a:t> · h + n · d</a:t>
                      </a:r>
                      <a:endParaRPr sz="2400">
                        <a:latin typeface="Helvetica Neue Light"/>
                        <a:ea typeface="Helvetica Neue Light"/>
                        <a:cs typeface="Helvetica Neue Light"/>
                        <a:sym typeface="Helvetica Neue Light"/>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589675">
                <a:tc>
                  <a:txBody>
                    <a:bodyPr>
                      <a:noAutofit/>
                    </a:bodyPr>
                    <a:lstStyle/>
                    <a:p>
                      <a:pPr indent="0" lvl="0" marL="0" rtl="0" algn="l">
                        <a:spcBef>
                          <a:spcPts val="0"/>
                        </a:spcBef>
                        <a:spcAft>
                          <a:spcPts val="0"/>
                        </a:spcAft>
                        <a:buNone/>
                      </a:pPr>
                      <a:r>
                        <a:rPr lang="en" sz="2400">
                          <a:latin typeface="Helvetica Neue Light"/>
                          <a:ea typeface="Helvetica Neue Light"/>
                          <a:cs typeface="Helvetica Neue Light"/>
                          <a:sym typeface="Helvetica Neue Light"/>
                        </a:rPr>
                        <a:t>Recurrent</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latin typeface="Helvetica Neue Light"/>
                          <a:ea typeface="Helvetica Neue Light"/>
                          <a:cs typeface="Helvetica Neue Light"/>
                          <a:sym typeface="Helvetica Neue Light"/>
                        </a:rPr>
                        <a:t>n · d</a:t>
                      </a:r>
                      <a:r>
                        <a:rPr baseline="30000" lang="en"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solidFill>
                            <a:schemeClr val="dk1"/>
                          </a:solidFill>
                          <a:latin typeface="Helvetica Neue Light"/>
                          <a:ea typeface="Helvetica Neue Light"/>
                          <a:cs typeface="Helvetica Neue Light"/>
                          <a:sym typeface="Helvetica Neue Light"/>
                        </a:rPr>
                        <a:t>n · d</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316100">
                <a:tc>
                  <a:txBody>
                    <a:bodyPr>
                      <a:noAutofit/>
                    </a:bodyPr>
                    <a:lstStyle/>
                    <a:p>
                      <a:pPr indent="0" lvl="0" marL="0" rtl="0" algn="l">
                        <a:spcBef>
                          <a:spcPts val="0"/>
                        </a:spcBef>
                        <a:spcAft>
                          <a:spcPts val="0"/>
                        </a:spcAft>
                        <a:buNone/>
                      </a:pPr>
                      <a:r>
                        <a:rPr lang="en" sz="2400">
                          <a:latin typeface="Helvetica Neue Light"/>
                          <a:ea typeface="Helvetica Neue Light"/>
                          <a:cs typeface="Helvetica Neue Light"/>
                          <a:sym typeface="Helvetica Neue Light"/>
                        </a:rPr>
                        <a:t>Convolutional </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latin typeface="Helvetica Neue Light"/>
                          <a:ea typeface="Helvetica Neue Light"/>
                          <a:cs typeface="Helvetica Neue Light"/>
                          <a:sym typeface="Helvetica Neue Light"/>
                        </a:rPr>
                        <a:t>n · d</a:t>
                      </a:r>
                      <a:r>
                        <a:rPr baseline="30000" lang="en" sz="2400">
                          <a:latin typeface="Helvetica Neue Light"/>
                          <a:ea typeface="Helvetica Neue Light"/>
                          <a:cs typeface="Helvetica Neue Light"/>
                          <a:sym typeface="Helvetica Neue Light"/>
                        </a:rPr>
                        <a:t>2</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2400">
                          <a:solidFill>
                            <a:schemeClr val="dk1"/>
                          </a:solidFill>
                          <a:latin typeface="Helvetica Neue Light"/>
                          <a:ea typeface="Helvetica Neue Light"/>
                          <a:cs typeface="Helvetica Neue Light"/>
                          <a:sym typeface="Helvetica Neue Light"/>
                        </a:rPr>
                        <a:t>n · d </a:t>
                      </a:r>
                      <a:endParaRPr sz="2400">
                        <a:latin typeface="Helvetica Neue Light"/>
                        <a:ea typeface="Helvetica Neue Light"/>
                        <a:cs typeface="Helvetica Neue Light"/>
                        <a:sym typeface="Helvetica Neue Light"/>
                      </a:endParaRPr>
                    </a:p>
                  </a:txBody>
                  <a:tcPr marT="91425" marB="91425" marR="91425" marL="91425">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
        <p:nvSpPr>
          <p:cNvPr id="556" name="Google Shape;556;p82"/>
          <p:cNvSpPr txBox="1"/>
          <p:nvPr/>
        </p:nvSpPr>
        <p:spPr>
          <a:xfrm>
            <a:off x="920200" y="4169925"/>
            <a:ext cx="6234300" cy="27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 = sequence length       d = depth       k = kernel size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Three ways of attention</a:t>
            </a:r>
            <a:endParaRPr>
              <a:latin typeface="Helvetica Neue Light"/>
              <a:ea typeface="Helvetica Neue Light"/>
              <a:cs typeface="Helvetica Neue Light"/>
              <a:sym typeface="Helvetica Neue Light"/>
            </a:endParaRPr>
          </a:p>
        </p:txBody>
      </p:sp>
      <p:sp>
        <p:nvSpPr>
          <p:cNvPr id="562" name="Google Shape;562;p83"/>
          <p:cNvSpPr/>
          <p:nvPr/>
        </p:nvSpPr>
        <p:spPr>
          <a:xfrm>
            <a:off x="2860761" y="1869914"/>
            <a:ext cx="555600" cy="5430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3" name="Google Shape;563;p83"/>
          <p:cNvSpPr/>
          <p:nvPr/>
        </p:nvSpPr>
        <p:spPr>
          <a:xfrm>
            <a:off x="3781009" y="1869914"/>
            <a:ext cx="555600" cy="5430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4" name="Google Shape;564;p83"/>
          <p:cNvSpPr/>
          <p:nvPr/>
        </p:nvSpPr>
        <p:spPr>
          <a:xfrm>
            <a:off x="4701257" y="1869914"/>
            <a:ext cx="555600" cy="5430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5" name="Google Shape;565;p83"/>
          <p:cNvSpPr/>
          <p:nvPr/>
        </p:nvSpPr>
        <p:spPr>
          <a:xfrm>
            <a:off x="6099132" y="1861449"/>
            <a:ext cx="555600" cy="5430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66" name="Google Shape;566;p83"/>
          <p:cNvSpPr txBox="1"/>
          <p:nvPr/>
        </p:nvSpPr>
        <p:spPr>
          <a:xfrm>
            <a:off x="1596125" y="2018994"/>
            <a:ext cx="1201500" cy="206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i="1" sz="2000">
              <a:solidFill>
                <a:schemeClr val="dk1"/>
              </a:solidFill>
              <a:latin typeface="Arial"/>
              <a:ea typeface="Arial"/>
              <a:cs typeface="Arial"/>
              <a:sym typeface="Arial"/>
            </a:endParaRPr>
          </a:p>
        </p:txBody>
      </p:sp>
      <p:cxnSp>
        <p:nvCxnSpPr>
          <p:cNvPr id="567" name="Google Shape;567;p83"/>
          <p:cNvCxnSpPr/>
          <p:nvPr/>
        </p:nvCxnSpPr>
        <p:spPr>
          <a:xfrm rot="5400000">
            <a:off x="5328527" y="2097636"/>
            <a:ext cx="630300" cy="1200"/>
          </a:xfrm>
          <a:prstGeom prst="straightConnector1">
            <a:avLst/>
          </a:prstGeom>
          <a:noFill/>
          <a:ln cap="flat" cmpd="sng" w="9525">
            <a:solidFill>
              <a:srgbClr val="4A7DBA"/>
            </a:solidFill>
            <a:prstDash val="solid"/>
            <a:round/>
            <a:headEnd len="sm" w="sm" type="none"/>
            <a:tailEnd len="sm" w="sm" type="none"/>
          </a:ln>
        </p:spPr>
      </p:cxnSp>
      <p:sp>
        <p:nvSpPr>
          <p:cNvPr id="568" name="Google Shape;568;p83"/>
          <p:cNvSpPr/>
          <p:nvPr/>
        </p:nvSpPr>
        <p:spPr>
          <a:xfrm flipH="1">
            <a:off x="2923841" y="1191880"/>
            <a:ext cx="3477900" cy="511800"/>
          </a:xfrm>
          <a:prstGeom prst="curvedDownArrow">
            <a:avLst>
              <a:gd fmla="val 25000" name="adj1"/>
              <a:gd fmla="val 50000" name="adj2"/>
              <a:gd fmla="val 25000"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69" name="Google Shape;569;p83"/>
          <p:cNvSpPr/>
          <p:nvPr/>
        </p:nvSpPr>
        <p:spPr>
          <a:xfrm flipH="1">
            <a:off x="3872604" y="1191880"/>
            <a:ext cx="2655600" cy="511800"/>
          </a:xfrm>
          <a:prstGeom prst="curvedDownArrow">
            <a:avLst>
              <a:gd fmla="val 25000" name="adj1"/>
              <a:gd fmla="val 50000" name="adj2"/>
              <a:gd fmla="val 25000"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0" name="Google Shape;570;p83"/>
          <p:cNvSpPr/>
          <p:nvPr/>
        </p:nvSpPr>
        <p:spPr>
          <a:xfrm flipH="1">
            <a:off x="4820836" y="1191880"/>
            <a:ext cx="1770600" cy="511800"/>
          </a:xfrm>
          <a:prstGeom prst="curvedDownArrow">
            <a:avLst>
              <a:gd fmla="val 25000" name="adj1"/>
              <a:gd fmla="val 50000" name="adj2"/>
              <a:gd fmla="val 25000"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1" name="Google Shape;571;p83"/>
          <p:cNvSpPr/>
          <p:nvPr/>
        </p:nvSpPr>
        <p:spPr>
          <a:xfrm>
            <a:off x="377412" y="3910689"/>
            <a:ext cx="496800" cy="6345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2" name="Google Shape;572;p83"/>
          <p:cNvSpPr/>
          <p:nvPr/>
        </p:nvSpPr>
        <p:spPr>
          <a:xfrm>
            <a:off x="1596121" y="3910689"/>
            <a:ext cx="496800" cy="6345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3" name="Google Shape;573;p83"/>
          <p:cNvSpPr/>
          <p:nvPr/>
        </p:nvSpPr>
        <p:spPr>
          <a:xfrm>
            <a:off x="2814829" y="3910689"/>
            <a:ext cx="496800" cy="6345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74" name="Google Shape;574;p83"/>
          <p:cNvSpPr/>
          <p:nvPr/>
        </p:nvSpPr>
        <p:spPr>
          <a:xfrm flipH="1">
            <a:off x="540959" y="3486627"/>
            <a:ext cx="2714100" cy="368100"/>
          </a:xfrm>
          <a:prstGeom prst="curvedDownArrow">
            <a:avLst>
              <a:gd fmla="val 25000" name="adj1"/>
              <a:gd fmla="val 50000" name="adj2"/>
              <a:gd fmla="val 25000"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5" name="Google Shape;575;p83"/>
          <p:cNvSpPr/>
          <p:nvPr/>
        </p:nvSpPr>
        <p:spPr>
          <a:xfrm flipH="1">
            <a:off x="1898159" y="3486627"/>
            <a:ext cx="1356900" cy="368100"/>
          </a:xfrm>
          <a:prstGeom prst="curvedDownArrow">
            <a:avLst>
              <a:gd fmla="val 25000" name="adj1"/>
              <a:gd fmla="val 50000" name="adj2"/>
              <a:gd fmla="val 25000" name="adj3"/>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6" name="Google Shape;576;p83"/>
          <p:cNvSpPr/>
          <p:nvPr/>
        </p:nvSpPr>
        <p:spPr>
          <a:xfrm>
            <a:off x="371353" y="3486627"/>
            <a:ext cx="1356900" cy="368100"/>
          </a:xfrm>
          <a:prstGeom prst="curvedDownArrow">
            <a:avLst>
              <a:gd fmla="val 25000" name="adj1"/>
              <a:gd fmla="val 50000" name="adj2"/>
              <a:gd fmla="val 25000" name="adj3"/>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7" name="Google Shape;577;p83"/>
          <p:cNvSpPr/>
          <p:nvPr/>
        </p:nvSpPr>
        <p:spPr>
          <a:xfrm>
            <a:off x="371353" y="3486627"/>
            <a:ext cx="2770500" cy="368100"/>
          </a:xfrm>
          <a:prstGeom prst="curvedDownArrow">
            <a:avLst>
              <a:gd fmla="val 25000" name="adj1"/>
              <a:gd fmla="val 50000" name="adj2"/>
              <a:gd fmla="val 25000" name="adj3"/>
            </a:avLst>
          </a:prstGeom>
          <a:solidFill>
            <a:srgbClr val="00B05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8" name="Google Shape;578;p83"/>
          <p:cNvSpPr/>
          <p:nvPr/>
        </p:nvSpPr>
        <p:spPr>
          <a:xfrm flipH="1">
            <a:off x="767178" y="3532646"/>
            <a:ext cx="1074300" cy="321900"/>
          </a:xfrm>
          <a:prstGeom prst="curvedDownArrow">
            <a:avLst>
              <a:gd fmla="val 25000" name="adj1"/>
              <a:gd fmla="val 50000" name="adj2"/>
              <a:gd fmla="val 25000" name="adj3"/>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79" name="Google Shape;579;p83"/>
          <p:cNvSpPr/>
          <p:nvPr/>
        </p:nvSpPr>
        <p:spPr>
          <a:xfrm>
            <a:off x="1784934" y="3532646"/>
            <a:ext cx="1131000" cy="321900"/>
          </a:xfrm>
          <a:prstGeom prst="curvedDownArrow">
            <a:avLst>
              <a:gd fmla="val 25000" name="adj1"/>
              <a:gd fmla="val 50000" name="adj2"/>
              <a:gd fmla="val 25000" name="adj3"/>
            </a:avLst>
          </a:prstGeom>
          <a:solidFill>
            <a:srgbClr val="7030A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80" name="Google Shape;580;p83"/>
          <p:cNvSpPr/>
          <p:nvPr/>
        </p:nvSpPr>
        <p:spPr>
          <a:xfrm>
            <a:off x="4774107" y="4064927"/>
            <a:ext cx="576600" cy="6174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1" name="Google Shape;581;p83"/>
          <p:cNvSpPr/>
          <p:nvPr/>
        </p:nvSpPr>
        <p:spPr>
          <a:xfrm>
            <a:off x="6188382" y="4064927"/>
            <a:ext cx="576600" cy="6174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2" name="Google Shape;582;p83"/>
          <p:cNvSpPr/>
          <p:nvPr/>
        </p:nvSpPr>
        <p:spPr>
          <a:xfrm>
            <a:off x="7602658" y="4064927"/>
            <a:ext cx="576600" cy="617400"/>
          </a:xfrm>
          <a:prstGeom prst="rect">
            <a:avLst/>
          </a:prstGeom>
          <a:noFill/>
          <a:ln cap="flat" cmpd="sng" w="28575">
            <a:solidFill>
              <a:srgbClr val="262626"/>
            </a:solidFill>
            <a:prstDash val="dash"/>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83" name="Google Shape;583;p83"/>
          <p:cNvSpPr/>
          <p:nvPr/>
        </p:nvSpPr>
        <p:spPr>
          <a:xfrm flipH="1">
            <a:off x="4701248" y="3562625"/>
            <a:ext cx="3477900" cy="447900"/>
          </a:xfrm>
          <a:prstGeom prst="curvedDownArrow">
            <a:avLst>
              <a:gd fmla="val 25000" name="adj1"/>
              <a:gd fmla="val 50000" name="adj2"/>
              <a:gd fmla="val 25000" name="adj3"/>
            </a:avLst>
          </a:prstGeom>
          <a:solidFill>
            <a:srgbClr val="4F81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84" name="Google Shape;584;p83"/>
          <p:cNvSpPr/>
          <p:nvPr/>
        </p:nvSpPr>
        <p:spPr>
          <a:xfrm flipH="1">
            <a:off x="6536164" y="3652202"/>
            <a:ext cx="1314900" cy="358200"/>
          </a:xfrm>
          <a:prstGeom prst="curvedDownArrow">
            <a:avLst>
              <a:gd fmla="val 25000" name="adj1"/>
              <a:gd fmla="val 50000" name="adj2"/>
              <a:gd fmla="val 25000" name="adj3"/>
            </a:avLst>
          </a:prstGeom>
          <a:solidFill>
            <a:srgbClr val="4F81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83"/>
          <p:cNvSpPr/>
          <p:nvPr/>
        </p:nvSpPr>
        <p:spPr>
          <a:xfrm flipH="1">
            <a:off x="5094995" y="3652202"/>
            <a:ext cx="1312500" cy="358200"/>
          </a:xfrm>
          <a:prstGeom prst="curvedDownArrow">
            <a:avLst>
              <a:gd fmla="val 25000" name="adj1"/>
              <a:gd fmla="val 50000" name="adj2"/>
              <a:gd fmla="val 25000" name="adj3"/>
            </a:avLst>
          </a:prstGeom>
          <a:solidFill>
            <a:srgbClr val="4F81B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83"/>
          <p:cNvSpPr txBox="1"/>
          <p:nvPr/>
        </p:nvSpPr>
        <p:spPr>
          <a:xfrm>
            <a:off x="3025600" y="2665050"/>
            <a:ext cx="3297900" cy="3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Encoder-Decoder Attention</a:t>
            </a:r>
            <a:endParaRPr/>
          </a:p>
        </p:txBody>
      </p:sp>
      <p:sp>
        <p:nvSpPr>
          <p:cNvPr id="587" name="Google Shape;587;p83"/>
          <p:cNvSpPr txBox="1"/>
          <p:nvPr/>
        </p:nvSpPr>
        <p:spPr>
          <a:xfrm>
            <a:off x="371350" y="4675650"/>
            <a:ext cx="2003700" cy="3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Encoder Self-Attention</a:t>
            </a:r>
            <a:endParaRPr/>
          </a:p>
        </p:txBody>
      </p:sp>
      <p:sp>
        <p:nvSpPr>
          <p:cNvPr id="588" name="Google Shape;588;p83"/>
          <p:cNvSpPr txBox="1"/>
          <p:nvPr/>
        </p:nvSpPr>
        <p:spPr>
          <a:xfrm>
            <a:off x="5049125" y="4736725"/>
            <a:ext cx="2655600" cy="3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MaskedDecoder Self-Attention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The Transformer</a:t>
            </a:r>
            <a:endParaRPr>
              <a:latin typeface="Helvetica Neue Light"/>
              <a:ea typeface="Helvetica Neue Light"/>
              <a:cs typeface="Helvetica Neue Light"/>
              <a:sym typeface="Helvetica Neue Light"/>
            </a:endParaRPr>
          </a:p>
        </p:txBody>
      </p:sp>
      <p:pic>
        <p:nvPicPr>
          <p:cNvPr id="594" name="Google Shape;594;p84"/>
          <p:cNvPicPr preferRelativeResize="0"/>
          <p:nvPr/>
        </p:nvPicPr>
        <p:blipFill>
          <a:blip r:embed="rId3">
            <a:alphaModFix/>
          </a:blip>
          <a:stretch>
            <a:fillRect/>
          </a:stretch>
        </p:blipFill>
        <p:spPr>
          <a:xfrm>
            <a:off x="4701375" y="144075"/>
            <a:ext cx="4595999" cy="4872323"/>
          </a:xfrm>
          <a:prstGeom prst="rect">
            <a:avLst/>
          </a:prstGeom>
          <a:noFill/>
          <a:ln>
            <a:noFill/>
          </a:ln>
        </p:spPr>
      </p:pic>
      <p:pic>
        <p:nvPicPr>
          <p:cNvPr id="595" name="Google Shape;595;p84"/>
          <p:cNvPicPr preferRelativeResize="0"/>
          <p:nvPr/>
        </p:nvPicPr>
        <p:blipFill>
          <a:blip r:embed="rId4">
            <a:alphaModFix/>
          </a:blip>
          <a:stretch>
            <a:fillRect/>
          </a:stretch>
        </p:blipFill>
        <p:spPr>
          <a:xfrm>
            <a:off x="209500" y="982366"/>
            <a:ext cx="4596000" cy="406745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85"/>
          <p:cNvSpPr txBox="1"/>
          <p:nvPr>
            <p:ph type="title"/>
          </p:nvPr>
        </p:nvSpPr>
        <p:spPr>
          <a:xfrm>
            <a:off x="311700" y="445025"/>
            <a:ext cx="8520600" cy="5727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Machine Translation Results: WMT-14</a:t>
            </a:r>
            <a:endParaRPr>
              <a:latin typeface="Helvetica Neue Light"/>
              <a:ea typeface="Helvetica Neue Light"/>
              <a:cs typeface="Helvetica Neue Light"/>
              <a:sym typeface="Helvetica Neue Light"/>
            </a:endParaRPr>
          </a:p>
        </p:txBody>
      </p:sp>
      <p:pic>
        <p:nvPicPr>
          <p:cNvPr id="601" name="Google Shape;601;p85"/>
          <p:cNvPicPr preferRelativeResize="0"/>
          <p:nvPr/>
        </p:nvPicPr>
        <p:blipFill>
          <a:blip r:embed="rId3">
            <a:alphaModFix/>
          </a:blip>
          <a:stretch>
            <a:fillRect/>
          </a:stretch>
        </p:blipFill>
        <p:spPr>
          <a:xfrm>
            <a:off x="518975" y="1193025"/>
            <a:ext cx="8118576" cy="3646649"/>
          </a:xfrm>
          <a:prstGeom prst="rect">
            <a:avLst/>
          </a:prstGeom>
          <a:noFill/>
          <a:ln>
            <a:noFill/>
          </a:ln>
        </p:spPr>
      </p:pic>
      <p:sp>
        <p:nvSpPr>
          <p:cNvPr id="602" name="Google Shape;602;p85"/>
          <p:cNvSpPr txBox="1"/>
          <p:nvPr/>
        </p:nvSpPr>
        <p:spPr>
          <a:xfrm>
            <a:off x="4565611" y="4322175"/>
            <a:ext cx="6606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980000"/>
                </a:solidFill>
              </a:rPr>
              <a:t>29.1</a:t>
            </a:r>
            <a:endParaRPr b="1" sz="1800">
              <a:solidFill>
                <a:srgbClr val="980000"/>
              </a:solidFill>
            </a:endParaRPr>
          </a:p>
        </p:txBody>
      </p:sp>
      <p:sp>
        <p:nvSpPr>
          <p:cNvPr id="603" name="Google Shape;603;p85"/>
          <p:cNvSpPr txBox="1"/>
          <p:nvPr/>
        </p:nvSpPr>
        <p:spPr>
          <a:xfrm>
            <a:off x="5461400" y="4322175"/>
            <a:ext cx="660600" cy="39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980000"/>
                </a:solidFill>
              </a:rPr>
              <a:t>41.8</a:t>
            </a:r>
            <a:endParaRPr b="1" sz="1800">
              <a:solidFill>
                <a:srgbClr val="980000"/>
              </a:solidFill>
            </a:endParaRPr>
          </a:p>
        </p:txBody>
      </p:sp>
      <p:cxnSp>
        <p:nvCxnSpPr>
          <p:cNvPr id="604" name="Google Shape;604;p85"/>
          <p:cNvCxnSpPr/>
          <p:nvPr/>
        </p:nvCxnSpPr>
        <p:spPr>
          <a:xfrm flipH="1" rot="10800000">
            <a:off x="4221525" y="4370575"/>
            <a:ext cx="496200" cy="192300"/>
          </a:xfrm>
          <a:prstGeom prst="straightConnector1">
            <a:avLst/>
          </a:prstGeom>
          <a:noFill/>
          <a:ln cap="flat" cmpd="sng" w="19050">
            <a:solidFill>
              <a:srgbClr val="980000"/>
            </a:solidFill>
            <a:prstDash val="solid"/>
            <a:round/>
            <a:headEnd len="med" w="med" type="none"/>
            <a:tailEnd len="med" w="med" type="none"/>
          </a:ln>
        </p:spPr>
      </p:cxnSp>
      <p:cxnSp>
        <p:nvCxnSpPr>
          <p:cNvPr id="605" name="Google Shape;605;p85"/>
          <p:cNvCxnSpPr>
            <a:stCxn id="602" idx="3"/>
          </p:cNvCxnSpPr>
          <p:nvPr/>
        </p:nvCxnSpPr>
        <p:spPr>
          <a:xfrm flipH="1" rot="10800000">
            <a:off x="5226211" y="4379925"/>
            <a:ext cx="440700" cy="137700"/>
          </a:xfrm>
          <a:prstGeom prst="straightConnector1">
            <a:avLst/>
          </a:prstGeom>
          <a:noFill/>
          <a:ln cap="flat" cmpd="sng" w="19050">
            <a:solidFill>
              <a:srgbClr val="980000"/>
            </a:solidFill>
            <a:prstDash val="solid"/>
            <a:round/>
            <a:headEnd len="med" w="med" type="none"/>
            <a:tailEnd len="med" w="med"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pic>
        <p:nvPicPr>
          <p:cNvPr id="610" name="Google Shape;610;p86"/>
          <p:cNvPicPr preferRelativeResize="0"/>
          <p:nvPr/>
        </p:nvPicPr>
        <p:blipFill>
          <a:blip r:embed="rId3">
            <a:alphaModFix/>
          </a:blip>
          <a:stretch>
            <a:fillRect/>
          </a:stretch>
        </p:blipFill>
        <p:spPr>
          <a:xfrm>
            <a:off x="1692412" y="1094600"/>
            <a:ext cx="5759175" cy="3552650"/>
          </a:xfrm>
          <a:prstGeom prst="rect">
            <a:avLst/>
          </a:prstGeom>
          <a:noFill/>
          <a:ln>
            <a:noFill/>
          </a:ln>
        </p:spPr>
      </p:pic>
      <p:sp>
        <p:nvSpPr>
          <p:cNvPr id="611" name="Google Shape;611;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Ablations</a:t>
            </a:r>
            <a:endParaRPr>
              <a:latin typeface="Helvetica Neue Light"/>
              <a:ea typeface="Helvetica Neue Light"/>
              <a:cs typeface="Helvetica Neue Light"/>
              <a:sym typeface="Helvetica Neue 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Coreference resolution (Winograd schemas)</a:t>
            </a:r>
            <a:endParaRPr>
              <a:latin typeface="Helvetica Neue Light"/>
              <a:ea typeface="Helvetica Neue Light"/>
              <a:cs typeface="Helvetica Neue Light"/>
              <a:sym typeface="Helvetica Neue Light"/>
            </a:endParaRPr>
          </a:p>
        </p:txBody>
      </p:sp>
      <p:pic>
        <p:nvPicPr>
          <p:cNvPr descr="AttentionVis.png" id="617" name="Google Shape;617;p87"/>
          <p:cNvPicPr preferRelativeResize="0"/>
          <p:nvPr/>
        </p:nvPicPr>
        <p:blipFill rotWithShape="1">
          <a:blip r:embed="rId3">
            <a:alphaModFix/>
          </a:blip>
          <a:srcRect b="79" l="0" r="0" t="89"/>
          <a:stretch/>
        </p:blipFill>
        <p:spPr>
          <a:xfrm>
            <a:off x="1156550" y="1550250"/>
            <a:ext cx="5943600" cy="24479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Coreference resolution (Winograd schemas)</a:t>
            </a:r>
            <a:endParaRPr>
              <a:latin typeface="Helvetica Neue Light"/>
              <a:ea typeface="Helvetica Neue Light"/>
              <a:cs typeface="Helvetica Neue Light"/>
              <a:sym typeface="Helvetica Neue Light"/>
            </a:endParaRPr>
          </a:p>
        </p:txBody>
      </p:sp>
      <p:graphicFrame>
        <p:nvGraphicFramePr>
          <p:cNvPr id="623" name="Google Shape;623;p88"/>
          <p:cNvGraphicFramePr/>
          <p:nvPr/>
        </p:nvGraphicFramePr>
        <p:xfrm>
          <a:off x="1066800" y="1143000"/>
          <a:ext cx="3000000" cy="3000000"/>
        </p:xfrm>
        <a:graphic>
          <a:graphicData uri="http://schemas.openxmlformats.org/drawingml/2006/table">
            <a:tbl>
              <a:tblPr>
                <a:noFill/>
                <a:tableStyleId>{EE368498-963C-4E18-932E-ECAA64A0E874}</a:tableStyleId>
              </a:tblPr>
              <a:tblGrid>
                <a:gridCol w="1910400"/>
                <a:gridCol w="1910400"/>
                <a:gridCol w="1910400"/>
              </a:tblGrid>
              <a:tr h="12700">
                <a:tc>
                  <a:txBody>
                    <a:bodyPr>
                      <a:noAutofit/>
                    </a:bodyPr>
                    <a:lstStyle/>
                    <a:p>
                      <a:pPr indent="0" lvl="0" marL="0" rtl="0" algn="l">
                        <a:spcBef>
                          <a:spcPts val="0"/>
                        </a:spcBef>
                        <a:spcAft>
                          <a:spcPts val="0"/>
                        </a:spcAft>
                        <a:buNone/>
                      </a:pPr>
                      <a:r>
                        <a:rPr lang="en" sz="1000"/>
                        <a:t>Sentence</a:t>
                      </a:r>
                      <a:endParaRPr sz="1000"/>
                    </a:p>
                  </a:txBody>
                  <a:tcPr marT="63500" marB="63500" marR="63500" marL="63500">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t>Google Translate</a:t>
                      </a:r>
                      <a:endParaRPr sz="1000"/>
                    </a:p>
                  </a:txBody>
                  <a:tcPr marT="63500" marB="63500" marR="63500" marL="63500">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t>Transformer</a:t>
                      </a:r>
                      <a:endParaRPr sz="1000"/>
                    </a:p>
                  </a:txBody>
                  <a:tcPr marT="63500" marB="63500" marR="63500" marL="63500">
                    <a:lnT cap="flat" cmpd="sng" w="38100">
                      <a:solidFill>
                        <a:srgbClr val="000000"/>
                      </a:solidFill>
                      <a:prstDash val="solid"/>
                      <a:round/>
                      <a:headEnd len="sm" w="sm" type="none"/>
                      <a:tailEnd len="sm" w="sm" type="none"/>
                    </a:lnT>
                    <a:lnB cap="flat" cmpd="sng" w="38100">
                      <a:solidFill>
                        <a:srgbClr val="000000"/>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000"/>
                        <a:t>The cow ate the hay because it was </a:t>
                      </a:r>
                      <a:r>
                        <a:rPr b="1" lang="en" sz="1000"/>
                        <a:t>delicious</a:t>
                      </a:r>
                      <a:r>
                        <a:rPr lang="en" sz="1000"/>
                        <a:t>.</a:t>
                      </a:r>
                      <a:endParaRPr sz="1000"/>
                    </a:p>
                  </a:txBody>
                  <a:tcPr marT="63500" marB="63500" marR="63500" marL="63500">
                    <a:lnT cap="flat" cmpd="sng" w="38100">
                      <a:solidFill>
                        <a:srgbClr val="000000"/>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1000">
                          <a:solidFill>
                            <a:srgbClr val="990000"/>
                          </a:solidFill>
                        </a:rPr>
                        <a:t>La vache mangeait le foin parce </a:t>
                      </a:r>
                      <a:r>
                        <a:rPr b="1" lang="en" sz="1000">
                          <a:solidFill>
                            <a:srgbClr val="990000"/>
                          </a:solidFill>
                        </a:rPr>
                        <a:t>qu'elle</a:t>
                      </a:r>
                      <a:r>
                        <a:rPr lang="en" sz="1000">
                          <a:solidFill>
                            <a:srgbClr val="990000"/>
                          </a:solidFill>
                        </a:rPr>
                        <a:t> était délicieuse.</a:t>
                      </a:r>
                      <a:endParaRPr sz="1000">
                        <a:solidFill>
                          <a:srgbClr val="990000"/>
                        </a:solidFill>
                      </a:endParaRPr>
                    </a:p>
                  </a:txBody>
                  <a:tcPr marT="63500" marB="63500" marR="63500" marL="63500">
                    <a:lnT cap="flat" cmpd="sng" w="38100">
                      <a:solidFill>
                        <a:srgbClr val="000000"/>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1000">
                          <a:solidFill>
                            <a:srgbClr val="38761D"/>
                          </a:solidFill>
                        </a:rPr>
                        <a:t>La vache a mangé le foin parce </a:t>
                      </a:r>
                      <a:r>
                        <a:rPr b="1" lang="en" sz="1000">
                          <a:solidFill>
                            <a:srgbClr val="38761D"/>
                          </a:solidFill>
                        </a:rPr>
                        <a:t>qu'il</a:t>
                      </a:r>
                      <a:r>
                        <a:rPr lang="en" sz="1000">
                          <a:solidFill>
                            <a:srgbClr val="38761D"/>
                          </a:solidFill>
                        </a:rPr>
                        <a:t> était délicieux.</a:t>
                      </a:r>
                      <a:endParaRPr sz="1000">
                        <a:solidFill>
                          <a:srgbClr val="38761D"/>
                        </a:solidFill>
                      </a:endParaRPr>
                    </a:p>
                  </a:txBody>
                  <a:tcPr marT="63500" marB="63500" marR="63500" marL="63500">
                    <a:lnT cap="flat" cmpd="sng" w="38100">
                      <a:solidFill>
                        <a:srgbClr val="000000"/>
                      </a:solidFill>
                      <a:prstDash val="solid"/>
                      <a:round/>
                      <a:headEnd len="sm" w="sm" type="none"/>
                      <a:tailEnd len="sm" w="sm" type="none"/>
                    </a:lnT>
                  </a:tcPr>
                </a:tc>
              </a:tr>
              <a:tr h="12700">
                <a:tc>
                  <a:txBody>
                    <a:bodyPr>
                      <a:noAutofit/>
                    </a:bodyPr>
                    <a:lstStyle/>
                    <a:p>
                      <a:pPr indent="0" lvl="0" marL="0" rtl="0" algn="l">
                        <a:spcBef>
                          <a:spcPts val="0"/>
                        </a:spcBef>
                        <a:spcAft>
                          <a:spcPts val="0"/>
                        </a:spcAft>
                        <a:buNone/>
                      </a:pPr>
                      <a:r>
                        <a:rPr lang="en" sz="1000"/>
                        <a:t>The cow ate the hay because it was </a:t>
                      </a:r>
                      <a:r>
                        <a:rPr b="1" lang="en" sz="1000"/>
                        <a:t>hungry</a:t>
                      </a:r>
                      <a:r>
                        <a:rPr lang="en" sz="1000"/>
                        <a:t>.</a:t>
                      </a:r>
                      <a:endParaRPr sz="1000"/>
                    </a:p>
                  </a:txBody>
                  <a:tcPr marT="63500" marB="63500" marR="63500" marL="63500">
                    <a:lnB cap="flat" cmpd="sng" w="381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38761D"/>
                          </a:solidFill>
                        </a:rPr>
                        <a:t>La vache mangeait le foin parce </a:t>
                      </a:r>
                      <a:r>
                        <a:rPr b="1" lang="en" sz="1000">
                          <a:solidFill>
                            <a:srgbClr val="38761D"/>
                          </a:solidFill>
                        </a:rPr>
                        <a:t>qu'elle</a:t>
                      </a:r>
                      <a:r>
                        <a:rPr lang="en" sz="1000">
                          <a:solidFill>
                            <a:srgbClr val="38761D"/>
                          </a:solidFill>
                        </a:rPr>
                        <a:t> avait faim.</a:t>
                      </a:r>
                      <a:endParaRPr sz="1000">
                        <a:solidFill>
                          <a:srgbClr val="38761D"/>
                        </a:solidFill>
                      </a:endParaRPr>
                    </a:p>
                  </a:txBody>
                  <a:tcPr marT="63500" marB="63500" marR="63500" marL="63500">
                    <a:lnB cap="flat" cmpd="sng" w="381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38761D"/>
                          </a:solidFill>
                        </a:rPr>
                        <a:t>La vache mangeait le foin parce </a:t>
                      </a:r>
                      <a:r>
                        <a:rPr b="1" lang="en" sz="1000">
                          <a:solidFill>
                            <a:srgbClr val="38761D"/>
                          </a:solidFill>
                        </a:rPr>
                        <a:t>qu'elle</a:t>
                      </a:r>
                      <a:r>
                        <a:rPr lang="en" sz="1000">
                          <a:solidFill>
                            <a:srgbClr val="38761D"/>
                          </a:solidFill>
                        </a:rPr>
                        <a:t> avait faim.</a:t>
                      </a:r>
                      <a:endParaRPr sz="1000">
                        <a:solidFill>
                          <a:srgbClr val="38761D"/>
                        </a:solidFill>
                      </a:endParaRPr>
                    </a:p>
                  </a:txBody>
                  <a:tcPr marT="63500" marB="63500" marR="63500" marL="63500">
                    <a:lnB cap="flat" cmpd="sng" w="38100">
                      <a:solidFill>
                        <a:srgbClr val="000000"/>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000">
                          <a:solidFill>
                            <a:srgbClr val="222222"/>
                          </a:solidFill>
                          <a:highlight>
                            <a:srgbClr val="FFFFFF"/>
                          </a:highlight>
                        </a:rPr>
                        <a:t>The women stopped drinking the wines because they were </a:t>
                      </a:r>
                      <a:r>
                        <a:rPr b="1" lang="en" sz="1000">
                          <a:solidFill>
                            <a:srgbClr val="222222"/>
                          </a:solidFill>
                          <a:highlight>
                            <a:srgbClr val="FFFFFF"/>
                          </a:highlight>
                        </a:rPr>
                        <a:t>carcinogenic</a:t>
                      </a:r>
                      <a:r>
                        <a:rPr lang="en" sz="1000">
                          <a:solidFill>
                            <a:srgbClr val="222222"/>
                          </a:solidFill>
                          <a:highlight>
                            <a:srgbClr val="FFFFFF"/>
                          </a:highlight>
                        </a:rPr>
                        <a:t>.</a:t>
                      </a:r>
                      <a:endParaRPr sz="1000"/>
                    </a:p>
                  </a:txBody>
                  <a:tcPr marT="63500" marB="63500" marR="63500" marL="63500">
                    <a:lnT cap="flat" cmpd="sng" w="38100">
                      <a:solidFill>
                        <a:srgbClr val="000000"/>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1000">
                          <a:solidFill>
                            <a:srgbClr val="38761D"/>
                          </a:solidFill>
                        </a:rPr>
                        <a:t>Les femmes ont cessé de boire les vins parce </a:t>
                      </a:r>
                      <a:r>
                        <a:rPr b="1" lang="en" sz="1000">
                          <a:solidFill>
                            <a:srgbClr val="38761D"/>
                          </a:solidFill>
                        </a:rPr>
                        <a:t>qu'ils</a:t>
                      </a:r>
                      <a:r>
                        <a:rPr lang="en" sz="1000">
                          <a:solidFill>
                            <a:srgbClr val="38761D"/>
                          </a:solidFill>
                        </a:rPr>
                        <a:t> étaient cancérogènes.</a:t>
                      </a:r>
                      <a:endParaRPr sz="1000">
                        <a:solidFill>
                          <a:srgbClr val="38761D"/>
                        </a:solidFill>
                      </a:endParaRPr>
                    </a:p>
                  </a:txBody>
                  <a:tcPr marT="63500" marB="63500" marR="63500" marL="63500">
                    <a:lnT cap="flat" cmpd="sng" w="38100">
                      <a:solidFill>
                        <a:srgbClr val="000000"/>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1000">
                          <a:solidFill>
                            <a:srgbClr val="38761D"/>
                          </a:solidFill>
                        </a:rPr>
                        <a:t>Les femmes ont cessé de boire les vins parce </a:t>
                      </a:r>
                      <a:r>
                        <a:rPr b="1" lang="en" sz="1000">
                          <a:solidFill>
                            <a:srgbClr val="38761D"/>
                          </a:solidFill>
                        </a:rPr>
                        <a:t>qu'ils</a:t>
                      </a:r>
                      <a:r>
                        <a:rPr lang="en" sz="1000">
                          <a:solidFill>
                            <a:srgbClr val="38761D"/>
                          </a:solidFill>
                        </a:rPr>
                        <a:t> étaient cancérigènes.</a:t>
                      </a:r>
                      <a:endParaRPr sz="1000">
                        <a:solidFill>
                          <a:srgbClr val="38761D"/>
                        </a:solidFill>
                      </a:endParaRPr>
                    </a:p>
                  </a:txBody>
                  <a:tcPr marT="63500" marB="63500" marR="63500" marL="63500">
                    <a:lnT cap="flat" cmpd="sng" w="38100">
                      <a:solidFill>
                        <a:srgbClr val="000000"/>
                      </a:solidFill>
                      <a:prstDash val="solid"/>
                      <a:round/>
                      <a:headEnd len="sm" w="sm" type="none"/>
                      <a:tailEnd len="sm" w="sm" type="none"/>
                    </a:lnT>
                  </a:tcPr>
                </a:tc>
              </a:tr>
              <a:tr h="12700">
                <a:tc>
                  <a:txBody>
                    <a:bodyPr>
                      <a:noAutofit/>
                    </a:bodyPr>
                    <a:lstStyle/>
                    <a:p>
                      <a:pPr indent="0" lvl="0" marL="0" rtl="0" algn="l">
                        <a:spcBef>
                          <a:spcPts val="0"/>
                        </a:spcBef>
                        <a:spcAft>
                          <a:spcPts val="0"/>
                        </a:spcAft>
                        <a:buNone/>
                      </a:pPr>
                      <a:r>
                        <a:rPr lang="en" sz="1000">
                          <a:solidFill>
                            <a:srgbClr val="222222"/>
                          </a:solidFill>
                          <a:highlight>
                            <a:srgbClr val="FFFFFF"/>
                          </a:highlight>
                        </a:rPr>
                        <a:t>The women stopped drinking the wines because they were </a:t>
                      </a:r>
                      <a:r>
                        <a:rPr b="1" lang="en" sz="1000">
                          <a:solidFill>
                            <a:srgbClr val="222222"/>
                          </a:solidFill>
                          <a:highlight>
                            <a:srgbClr val="FFFFFF"/>
                          </a:highlight>
                        </a:rPr>
                        <a:t>pregnant</a:t>
                      </a:r>
                      <a:r>
                        <a:rPr lang="en" sz="1000">
                          <a:solidFill>
                            <a:srgbClr val="222222"/>
                          </a:solidFill>
                          <a:highlight>
                            <a:srgbClr val="FFFFFF"/>
                          </a:highlight>
                        </a:rPr>
                        <a:t>.</a:t>
                      </a:r>
                      <a:endParaRPr sz="1000"/>
                    </a:p>
                  </a:txBody>
                  <a:tcPr marT="63500" marB="63500" marR="63500" marL="63500">
                    <a:lnB cap="flat" cmpd="sng" w="381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85200C"/>
                          </a:solidFill>
                        </a:rPr>
                        <a:t>Les femmes ont cessé de boire les vins parce </a:t>
                      </a:r>
                      <a:r>
                        <a:rPr b="1" lang="en" sz="1000">
                          <a:solidFill>
                            <a:srgbClr val="85200C"/>
                          </a:solidFill>
                        </a:rPr>
                        <a:t>qu'ils</a:t>
                      </a:r>
                      <a:r>
                        <a:rPr lang="en" sz="1000">
                          <a:solidFill>
                            <a:srgbClr val="85200C"/>
                          </a:solidFill>
                        </a:rPr>
                        <a:t> étaient enceintes.</a:t>
                      </a:r>
                      <a:endParaRPr sz="1000">
                        <a:solidFill>
                          <a:srgbClr val="85200C"/>
                        </a:solidFill>
                      </a:endParaRPr>
                    </a:p>
                  </a:txBody>
                  <a:tcPr marT="63500" marB="63500" marR="63500" marL="63500">
                    <a:lnB cap="flat" cmpd="sng" w="381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38761D"/>
                          </a:solidFill>
                        </a:rPr>
                        <a:t>Les femmes ont cessé de boire les vins parce </a:t>
                      </a:r>
                      <a:r>
                        <a:rPr b="1" lang="en" sz="1000">
                          <a:solidFill>
                            <a:srgbClr val="38761D"/>
                          </a:solidFill>
                        </a:rPr>
                        <a:t>qu'elles</a:t>
                      </a:r>
                      <a:r>
                        <a:rPr lang="en" sz="1000">
                          <a:solidFill>
                            <a:srgbClr val="38761D"/>
                          </a:solidFill>
                        </a:rPr>
                        <a:t> étaient enceintes.</a:t>
                      </a:r>
                      <a:endParaRPr sz="1000">
                        <a:solidFill>
                          <a:srgbClr val="38761D"/>
                        </a:solidFill>
                      </a:endParaRPr>
                    </a:p>
                  </a:txBody>
                  <a:tcPr marT="63500" marB="63500" marR="63500" marL="63500">
                    <a:lnB cap="flat" cmpd="sng" w="38100">
                      <a:solidFill>
                        <a:srgbClr val="000000"/>
                      </a:solidFill>
                      <a:prstDash val="solid"/>
                      <a:round/>
                      <a:headEnd len="sm" w="sm" type="none"/>
                      <a:tailEnd len="sm" w="sm" type="none"/>
                    </a:lnB>
                  </a:tcPr>
                </a:tc>
              </a:tr>
              <a:tr h="12700">
                <a:tc>
                  <a:txBody>
                    <a:bodyPr>
                      <a:noAutofit/>
                    </a:bodyPr>
                    <a:lstStyle/>
                    <a:p>
                      <a:pPr indent="0" lvl="0" marL="0" rtl="0" algn="l">
                        <a:spcBef>
                          <a:spcPts val="0"/>
                        </a:spcBef>
                        <a:spcAft>
                          <a:spcPts val="0"/>
                        </a:spcAft>
                        <a:buNone/>
                      </a:pPr>
                      <a:r>
                        <a:rPr lang="en" sz="1000">
                          <a:solidFill>
                            <a:srgbClr val="222222"/>
                          </a:solidFill>
                          <a:highlight>
                            <a:srgbClr val="FFFFFF"/>
                          </a:highlight>
                        </a:rPr>
                        <a:t>The city councilmen refused the female demonstrators a permit because they </a:t>
                      </a:r>
                      <a:r>
                        <a:rPr b="1" lang="en" sz="1000">
                          <a:solidFill>
                            <a:srgbClr val="222222"/>
                          </a:solidFill>
                          <a:highlight>
                            <a:srgbClr val="FFFFFF"/>
                          </a:highlight>
                        </a:rPr>
                        <a:t>advocated</a:t>
                      </a:r>
                      <a:r>
                        <a:rPr lang="en" sz="1000">
                          <a:solidFill>
                            <a:srgbClr val="222222"/>
                          </a:solidFill>
                          <a:highlight>
                            <a:srgbClr val="FFFFFF"/>
                          </a:highlight>
                        </a:rPr>
                        <a:t> violence.</a:t>
                      </a:r>
                      <a:endParaRPr sz="1000"/>
                    </a:p>
                  </a:txBody>
                  <a:tcPr marT="63500" marB="63500" marR="63500" marL="63500">
                    <a:lnT cap="flat" cmpd="sng" w="38100">
                      <a:solidFill>
                        <a:srgbClr val="000000"/>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1000">
                          <a:solidFill>
                            <a:srgbClr val="990000"/>
                          </a:solidFill>
                        </a:rPr>
                        <a:t>Les conseillers municipaux ont refusé aux femmes manifestantes un permis parce </a:t>
                      </a:r>
                      <a:r>
                        <a:rPr b="1" lang="en" sz="1000">
                          <a:solidFill>
                            <a:srgbClr val="990000"/>
                          </a:solidFill>
                        </a:rPr>
                        <a:t>qu'ils</a:t>
                      </a:r>
                      <a:r>
                        <a:rPr lang="en" sz="1000">
                          <a:solidFill>
                            <a:srgbClr val="990000"/>
                          </a:solidFill>
                        </a:rPr>
                        <a:t> préconisaient la violence.</a:t>
                      </a:r>
                      <a:endParaRPr sz="1000">
                        <a:solidFill>
                          <a:srgbClr val="990000"/>
                        </a:solidFill>
                      </a:endParaRPr>
                    </a:p>
                  </a:txBody>
                  <a:tcPr marT="63500" marB="63500" marR="63500" marL="63500">
                    <a:lnT cap="flat" cmpd="sng" w="38100">
                      <a:solidFill>
                        <a:srgbClr val="000000"/>
                      </a:solidFill>
                      <a:prstDash val="solid"/>
                      <a:round/>
                      <a:headEnd len="sm" w="sm" type="none"/>
                      <a:tailEnd len="sm" w="sm" type="none"/>
                    </a:lnT>
                  </a:tcPr>
                </a:tc>
                <a:tc>
                  <a:txBody>
                    <a:bodyPr>
                      <a:noAutofit/>
                    </a:bodyPr>
                    <a:lstStyle/>
                    <a:p>
                      <a:pPr indent="0" lvl="0" marL="0" rtl="0" algn="l">
                        <a:spcBef>
                          <a:spcPts val="0"/>
                        </a:spcBef>
                        <a:spcAft>
                          <a:spcPts val="0"/>
                        </a:spcAft>
                        <a:buNone/>
                      </a:pPr>
                      <a:r>
                        <a:rPr lang="en" sz="1000">
                          <a:solidFill>
                            <a:srgbClr val="38761D"/>
                          </a:solidFill>
                        </a:rPr>
                        <a:t>Le conseil municipal a refusé aux manifestantes un permis parce </a:t>
                      </a:r>
                      <a:r>
                        <a:rPr b="1" lang="en" sz="1000">
                          <a:solidFill>
                            <a:srgbClr val="38761D"/>
                          </a:solidFill>
                        </a:rPr>
                        <a:t>qu'elles</a:t>
                      </a:r>
                      <a:r>
                        <a:rPr lang="en" sz="1000">
                          <a:solidFill>
                            <a:srgbClr val="38761D"/>
                          </a:solidFill>
                        </a:rPr>
                        <a:t> prônaient la violence.</a:t>
                      </a:r>
                      <a:endParaRPr sz="1000">
                        <a:solidFill>
                          <a:srgbClr val="38761D"/>
                        </a:solidFill>
                      </a:endParaRPr>
                    </a:p>
                  </a:txBody>
                  <a:tcPr marT="63500" marB="63500" marR="63500" marL="63500">
                    <a:lnT cap="flat" cmpd="sng" w="38100">
                      <a:solidFill>
                        <a:srgbClr val="000000"/>
                      </a:solidFill>
                      <a:prstDash val="solid"/>
                      <a:round/>
                      <a:headEnd len="sm" w="sm" type="none"/>
                      <a:tailEnd len="sm" w="sm" type="none"/>
                    </a:lnT>
                  </a:tcPr>
                </a:tc>
              </a:tr>
              <a:tr h="12700">
                <a:tc>
                  <a:txBody>
                    <a:bodyPr>
                      <a:noAutofit/>
                    </a:bodyPr>
                    <a:lstStyle/>
                    <a:p>
                      <a:pPr indent="0" lvl="0" marL="0" rtl="0" algn="l">
                        <a:spcBef>
                          <a:spcPts val="0"/>
                        </a:spcBef>
                        <a:spcAft>
                          <a:spcPts val="0"/>
                        </a:spcAft>
                        <a:buNone/>
                      </a:pPr>
                      <a:r>
                        <a:rPr lang="en" sz="1000">
                          <a:solidFill>
                            <a:srgbClr val="222222"/>
                          </a:solidFill>
                          <a:highlight>
                            <a:srgbClr val="FFFFFF"/>
                          </a:highlight>
                        </a:rPr>
                        <a:t>The city councilmen refused the female demonstrators a permit because they </a:t>
                      </a:r>
                      <a:r>
                        <a:rPr b="1" lang="en" sz="1000">
                          <a:solidFill>
                            <a:srgbClr val="222222"/>
                          </a:solidFill>
                          <a:highlight>
                            <a:srgbClr val="FFFFFF"/>
                          </a:highlight>
                        </a:rPr>
                        <a:t>feared</a:t>
                      </a:r>
                      <a:r>
                        <a:rPr lang="en" sz="1000">
                          <a:solidFill>
                            <a:srgbClr val="222222"/>
                          </a:solidFill>
                          <a:highlight>
                            <a:srgbClr val="FFFFFF"/>
                          </a:highlight>
                        </a:rPr>
                        <a:t> violence.</a:t>
                      </a:r>
                      <a:endParaRPr sz="1000"/>
                    </a:p>
                  </a:txBody>
                  <a:tcPr marT="63500" marB="63500" marR="63500" marL="63500">
                    <a:lnB cap="flat" cmpd="sng" w="381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38761D"/>
                          </a:solidFill>
                        </a:rPr>
                        <a:t>Les conseillers municipaux ont refusé aux femmes manifestantes un permis parce </a:t>
                      </a:r>
                      <a:r>
                        <a:rPr b="1" lang="en" sz="1000">
                          <a:solidFill>
                            <a:srgbClr val="38761D"/>
                          </a:solidFill>
                        </a:rPr>
                        <a:t>qu'ils</a:t>
                      </a:r>
                      <a:r>
                        <a:rPr lang="en" sz="1000">
                          <a:solidFill>
                            <a:srgbClr val="38761D"/>
                          </a:solidFill>
                        </a:rPr>
                        <a:t> craignaient la violence</a:t>
                      </a:r>
                      <a:endParaRPr sz="1000">
                        <a:solidFill>
                          <a:srgbClr val="38761D"/>
                        </a:solidFill>
                      </a:endParaRPr>
                    </a:p>
                  </a:txBody>
                  <a:tcPr marT="63500" marB="63500" marR="63500" marL="63500">
                    <a:lnB cap="flat" cmpd="sng" w="38100">
                      <a:solidFill>
                        <a:srgbClr val="000000"/>
                      </a:solidFill>
                      <a:prstDash val="solid"/>
                      <a:round/>
                      <a:headEnd len="sm" w="sm" type="none"/>
                      <a:tailEnd len="sm" w="sm" type="none"/>
                    </a:lnB>
                  </a:tcPr>
                </a:tc>
                <a:tc>
                  <a:txBody>
                    <a:bodyPr>
                      <a:noAutofit/>
                    </a:bodyPr>
                    <a:lstStyle/>
                    <a:p>
                      <a:pPr indent="0" lvl="0" marL="0" rtl="0" algn="l">
                        <a:spcBef>
                          <a:spcPts val="0"/>
                        </a:spcBef>
                        <a:spcAft>
                          <a:spcPts val="0"/>
                        </a:spcAft>
                        <a:buNone/>
                      </a:pPr>
                      <a:r>
                        <a:rPr lang="en" sz="1000">
                          <a:solidFill>
                            <a:srgbClr val="990000"/>
                          </a:solidFill>
                        </a:rPr>
                        <a:t>Le conseil municipal a refusé aux manifestantes un permis parce </a:t>
                      </a:r>
                      <a:r>
                        <a:rPr b="1" lang="en" sz="1000">
                          <a:solidFill>
                            <a:srgbClr val="990000"/>
                          </a:solidFill>
                        </a:rPr>
                        <a:t>qu'elles</a:t>
                      </a:r>
                      <a:r>
                        <a:rPr lang="en" sz="1000">
                          <a:solidFill>
                            <a:srgbClr val="990000"/>
                          </a:solidFill>
                        </a:rPr>
                        <a:t> craignaient la violence.</a:t>
                      </a:r>
                      <a:r>
                        <a:rPr lang="en" sz="1000"/>
                        <a:t>*</a:t>
                      </a:r>
                      <a:endParaRPr sz="1000"/>
                    </a:p>
                  </a:txBody>
                  <a:tcPr marT="63500" marB="63500" marR="63500" marL="63500">
                    <a:lnB cap="flat" cmpd="sng" w="38100">
                      <a:solidFill>
                        <a:srgbClr val="000000"/>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89"/>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Example: Language Model</a:t>
            </a:r>
            <a:endParaRPr/>
          </a:p>
          <a:p>
            <a:pPr indent="0" lvl="0" marL="0" marR="0" rtl="0" algn="ctr">
              <a:lnSpc>
                <a:spcPct val="100000"/>
              </a:lnSpc>
              <a:spcBef>
                <a:spcPts val="2700"/>
              </a:spcBef>
              <a:spcAft>
                <a:spcPts val="0"/>
              </a:spcAft>
              <a:buClr>
                <a:srgbClr val="000000"/>
              </a:buClr>
              <a:buFont typeface="Helvetica Neue Light"/>
              <a:buNone/>
            </a:pPr>
            <a:r>
              <a:rPr lang="en" sz="1800"/>
              <a:t>(</a:t>
            </a:r>
            <a:r>
              <a:rPr i="1" lang="en" sz="1800"/>
              <a:t>Generating Wikipedia by Summarizing Long Sequences</a:t>
            </a:r>
            <a:r>
              <a:rPr lang="en" sz="1800"/>
              <a:t>)</a:t>
            </a:r>
            <a:endParaRPr sz="1800"/>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90"/>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rtl="0" algn="l">
              <a:spcBef>
                <a:spcPts val="0"/>
              </a:spcBef>
              <a:spcAft>
                <a:spcPts val="0"/>
              </a:spcAft>
              <a:buClr>
                <a:schemeClr val="dk1"/>
              </a:buClr>
              <a:buSzPts val="1100"/>
              <a:buFont typeface="Arial"/>
              <a:buNone/>
            </a:pPr>
            <a:r>
              <a:rPr lang="en" sz="2800">
                <a:solidFill>
                  <a:schemeClr val="dk1"/>
                </a:solidFill>
              </a:rPr>
              <a:t>Mixture of Experts</a:t>
            </a:r>
            <a:endParaRPr sz="2800"/>
          </a:p>
        </p:txBody>
      </p:sp>
      <p:sp>
        <p:nvSpPr>
          <p:cNvPr id="634" name="Google Shape;634;p90"/>
          <p:cNvSpPr txBox="1"/>
          <p:nvPr>
            <p:ph idx="1" type="body"/>
          </p:nvPr>
        </p:nvSpPr>
        <p:spPr>
          <a:xfrm>
            <a:off x="632725" y="1372950"/>
            <a:ext cx="8449800" cy="3315000"/>
          </a:xfrm>
          <a:prstGeom prst="rect">
            <a:avLst/>
          </a:prstGeom>
          <a:noFill/>
          <a:ln>
            <a:noFill/>
          </a:ln>
        </p:spPr>
        <p:txBody>
          <a:bodyPr anchorCtr="0" anchor="t" bIns="32750" lIns="32750" spcFirstLastPara="1" rIns="32750" wrap="square" tIns="32750">
            <a:noAutofit/>
          </a:bodyPr>
          <a:lstStyle/>
          <a:p>
            <a:pPr indent="0" lvl="0" marL="0" marR="0" rtl="0" algn="l">
              <a:lnSpc>
                <a:spcPct val="150000"/>
              </a:lnSpc>
              <a:spcBef>
                <a:spcPts val="0"/>
              </a:spcBef>
              <a:spcAft>
                <a:spcPts val="0"/>
              </a:spcAft>
              <a:buNone/>
            </a:pPr>
            <a:r>
              <a:rPr lang="en"/>
              <a:t>Sparse gating instead of a feed-forward layer:</a:t>
            </a:r>
            <a:endParaRPr/>
          </a:p>
          <a:p>
            <a:pPr indent="0" lvl="0" marL="0" marR="0" rtl="0" algn="l">
              <a:lnSpc>
                <a:spcPct val="150000"/>
              </a:lnSpc>
              <a:spcBef>
                <a:spcPts val="0"/>
              </a:spcBef>
              <a:spcAft>
                <a:spcPts val="0"/>
              </a:spcAft>
              <a:buNone/>
            </a:pPr>
            <a:r>
              <a:t/>
            </a:r>
            <a:endParaRPr/>
          </a:p>
        </p:txBody>
      </p:sp>
      <p:pic>
        <p:nvPicPr>
          <p:cNvPr id="635" name="Google Shape;635;p90"/>
          <p:cNvPicPr preferRelativeResize="0"/>
          <p:nvPr/>
        </p:nvPicPr>
        <p:blipFill>
          <a:blip r:embed="rId3">
            <a:alphaModFix/>
          </a:blip>
          <a:stretch>
            <a:fillRect/>
          </a:stretch>
        </p:blipFill>
        <p:spPr>
          <a:xfrm>
            <a:off x="2741400" y="1704328"/>
            <a:ext cx="3661200" cy="2983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91"/>
          <p:cNvSpPr txBox="1"/>
          <p:nvPr>
            <p:ph type="title"/>
          </p:nvPr>
        </p:nvSpPr>
        <p:spPr>
          <a:xfrm>
            <a:off x="311700" y="445025"/>
            <a:ext cx="4825200" cy="376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Long Text Generation</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lang="en">
                <a:latin typeface="Helvetica Neue Light"/>
                <a:ea typeface="Helvetica Neue Light"/>
                <a:cs typeface="Helvetica Neue Light"/>
                <a:sym typeface="Helvetica Neue Light"/>
              </a:rPr>
              <a:t>Generating entire Wikipedia</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lang="en">
                <a:latin typeface="Helvetica Neue Light"/>
                <a:ea typeface="Helvetica Neue Light"/>
                <a:cs typeface="Helvetica Neue Light"/>
                <a:sym typeface="Helvetica Neue Light"/>
              </a:rPr>
              <a:t>articles by summarizing top</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lang="en">
                <a:latin typeface="Helvetica Neue Light"/>
                <a:ea typeface="Helvetica Neue Light"/>
                <a:cs typeface="Helvetica Neue Light"/>
                <a:sym typeface="Helvetica Neue Light"/>
              </a:rPr>
              <a:t>search results and references.</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lang="en">
                <a:solidFill>
                  <a:schemeClr val="dk2"/>
                </a:solidFill>
                <a:latin typeface="Helvetica Neue Light"/>
                <a:ea typeface="Helvetica Neue Light"/>
                <a:cs typeface="Helvetica Neue Light"/>
                <a:sym typeface="Helvetica Neue Light"/>
              </a:rPr>
              <a:t>(Memory-Compressed Attn.)</a:t>
            </a:r>
            <a:endParaRPr>
              <a:solidFill>
                <a:schemeClr val="dk2"/>
              </a:solidFill>
              <a:latin typeface="Helvetica Neue Light"/>
              <a:ea typeface="Helvetica Neue Light"/>
              <a:cs typeface="Helvetica Neue Light"/>
              <a:sym typeface="Helvetica Neue Light"/>
            </a:endParaRPr>
          </a:p>
        </p:txBody>
      </p:sp>
      <p:pic>
        <p:nvPicPr>
          <p:cNvPr id="641" name="Google Shape;641;p91"/>
          <p:cNvPicPr preferRelativeResize="0"/>
          <p:nvPr/>
        </p:nvPicPr>
        <p:blipFill>
          <a:blip r:embed="rId3">
            <a:alphaModFix/>
          </a:blip>
          <a:stretch>
            <a:fillRect/>
          </a:stretch>
        </p:blipFill>
        <p:spPr>
          <a:xfrm>
            <a:off x="5225453" y="0"/>
            <a:ext cx="3874694"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5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NLP tasks are we talking about?</a:t>
            </a:r>
            <a:endParaRPr/>
          </a:p>
        </p:txBody>
      </p:sp>
      <p:sp>
        <p:nvSpPr>
          <p:cNvPr id="211" name="Google Shape;211;p56"/>
          <p:cNvSpPr txBox="1"/>
          <p:nvPr/>
        </p:nvSpPr>
        <p:spPr>
          <a:xfrm>
            <a:off x="427300" y="1952200"/>
            <a:ext cx="8296500" cy="2796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Part Of Speech Tagging	  </a:t>
            </a:r>
            <a:r>
              <a:rPr lang="en" sz="1800">
                <a:solidFill>
                  <a:schemeClr val="dk1"/>
                </a:solidFill>
              </a:rPr>
              <a:t>Assign part-of-speech to each word.</a:t>
            </a:r>
            <a:endParaRPr sz="1800"/>
          </a:p>
          <a:p>
            <a:pPr indent="-342900" lvl="0" marL="457200" rtl="0" algn="l">
              <a:lnSpc>
                <a:spcPct val="115000"/>
              </a:lnSpc>
              <a:spcBef>
                <a:spcPts val="0"/>
              </a:spcBef>
              <a:spcAft>
                <a:spcPts val="0"/>
              </a:spcAft>
              <a:buSzPts val="1800"/>
              <a:buChar char="●"/>
            </a:pPr>
            <a:r>
              <a:rPr lang="en" sz="1800"/>
              <a:t>Parsing					  </a:t>
            </a:r>
            <a:r>
              <a:rPr lang="en" sz="1800">
                <a:solidFill>
                  <a:schemeClr val="dk1"/>
                </a:solidFill>
              </a:rPr>
              <a:t>Create a grammar tree given a sentence.</a:t>
            </a:r>
            <a:endParaRPr sz="1800"/>
          </a:p>
          <a:p>
            <a:pPr indent="-342900" lvl="0" marL="457200" rtl="0" algn="l">
              <a:lnSpc>
                <a:spcPct val="115000"/>
              </a:lnSpc>
              <a:spcBef>
                <a:spcPts val="0"/>
              </a:spcBef>
              <a:spcAft>
                <a:spcPts val="0"/>
              </a:spcAft>
              <a:buSzPts val="1800"/>
              <a:buChar char="●"/>
            </a:pPr>
            <a:r>
              <a:rPr lang="en" sz="1800"/>
              <a:t>Named Entity Recognition	  </a:t>
            </a:r>
            <a:r>
              <a:rPr lang="en" sz="1800">
                <a:solidFill>
                  <a:schemeClr val="dk1"/>
                </a:solidFill>
              </a:rPr>
              <a:t>Recognize people, places, etc. in a sentence.</a:t>
            </a:r>
            <a:endParaRPr sz="1800">
              <a:solidFill>
                <a:schemeClr val="dk1"/>
              </a:solidFill>
            </a:endParaRPr>
          </a:p>
          <a:p>
            <a:pPr indent="-342900" lvl="0" marL="457200" rtl="0" algn="l">
              <a:lnSpc>
                <a:spcPct val="115000"/>
              </a:lnSpc>
              <a:spcBef>
                <a:spcPts val="0"/>
              </a:spcBef>
              <a:spcAft>
                <a:spcPts val="0"/>
              </a:spcAft>
              <a:buSzPts val="1800"/>
              <a:buChar char="●"/>
            </a:pPr>
            <a:r>
              <a:rPr lang="en" sz="1800"/>
              <a:t>Language Modeling		  </a:t>
            </a:r>
            <a:r>
              <a:rPr lang="en" sz="1800">
                <a:solidFill>
                  <a:schemeClr val="dk1"/>
                </a:solidFill>
              </a:rPr>
              <a:t>Generate natural sentences.</a:t>
            </a:r>
            <a:endParaRPr sz="1800">
              <a:solidFill>
                <a:schemeClr val="dk1"/>
              </a:solidFill>
            </a:endParaRPr>
          </a:p>
          <a:p>
            <a:pPr indent="-342900" lvl="0" marL="457200" rtl="0" algn="l">
              <a:lnSpc>
                <a:spcPct val="115000"/>
              </a:lnSpc>
              <a:spcBef>
                <a:spcPts val="0"/>
              </a:spcBef>
              <a:spcAft>
                <a:spcPts val="0"/>
              </a:spcAft>
              <a:buSzPts val="1800"/>
              <a:buChar char="●"/>
            </a:pPr>
            <a:r>
              <a:rPr lang="en" sz="1800"/>
              <a:t>Translation				  </a:t>
            </a:r>
            <a:r>
              <a:rPr lang="en" sz="1800">
                <a:solidFill>
                  <a:schemeClr val="dk1"/>
                </a:solidFill>
              </a:rPr>
              <a:t>Translate a sentence into another language.</a:t>
            </a:r>
            <a:endParaRPr sz="1800"/>
          </a:p>
          <a:p>
            <a:pPr indent="-342900" lvl="0" marL="457200" rtl="0" algn="l">
              <a:lnSpc>
                <a:spcPct val="115000"/>
              </a:lnSpc>
              <a:spcBef>
                <a:spcPts val="0"/>
              </a:spcBef>
              <a:spcAft>
                <a:spcPts val="0"/>
              </a:spcAft>
              <a:buSzPts val="1800"/>
              <a:buChar char="●"/>
            </a:pPr>
            <a:r>
              <a:rPr lang="en" sz="1800"/>
              <a:t>Sentence Compression	  </a:t>
            </a:r>
            <a:r>
              <a:rPr lang="en" sz="1800">
                <a:solidFill>
                  <a:schemeClr val="dk1"/>
                </a:solidFill>
              </a:rPr>
              <a:t>Remove words to summarize a sentence.</a:t>
            </a:r>
            <a:endParaRPr sz="1800"/>
          </a:p>
          <a:p>
            <a:pPr indent="-342900" lvl="0" marL="457200" rtl="0" algn="l">
              <a:lnSpc>
                <a:spcPct val="115000"/>
              </a:lnSpc>
              <a:spcBef>
                <a:spcPts val="0"/>
              </a:spcBef>
              <a:spcAft>
                <a:spcPts val="0"/>
              </a:spcAft>
              <a:buSzPts val="1800"/>
              <a:buChar char="●"/>
            </a:pPr>
            <a:r>
              <a:rPr lang="en" sz="1800"/>
              <a:t>Abstractive Summarization	  </a:t>
            </a:r>
            <a:r>
              <a:rPr lang="en" sz="1800">
                <a:solidFill>
                  <a:schemeClr val="dk1"/>
                </a:solidFill>
              </a:rPr>
              <a:t>Summarize a paragraph in new words.</a:t>
            </a:r>
            <a:endParaRPr sz="1800">
              <a:solidFill>
                <a:schemeClr val="dk1"/>
              </a:solidFill>
            </a:endParaRPr>
          </a:p>
          <a:p>
            <a:pPr indent="-342900" lvl="0" marL="457200" rtl="0" algn="l">
              <a:lnSpc>
                <a:spcPct val="115000"/>
              </a:lnSpc>
              <a:spcBef>
                <a:spcPts val="0"/>
              </a:spcBef>
              <a:spcAft>
                <a:spcPts val="0"/>
              </a:spcAft>
              <a:buSzPts val="1800"/>
              <a:buChar char="●"/>
            </a:pPr>
            <a:r>
              <a:rPr lang="en" sz="1800"/>
              <a:t>Question Answering		  </a:t>
            </a:r>
            <a:r>
              <a:rPr lang="en" sz="1800">
                <a:solidFill>
                  <a:schemeClr val="dk1"/>
                </a:solidFill>
              </a:rPr>
              <a:t>Answer a question, maybe given a passage.</a:t>
            </a:r>
            <a:endParaRPr sz="1800"/>
          </a:p>
          <a:p>
            <a:pPr indent="-342900" lvl="0" marL="457200" rtl="0" algn="l">
              <a:lnSpc>
                <a:spcPct val="115000"/>
              </a:lnSpc>
              <a:spcBef>
                <a:spcPts val="0"/>
              </a:spcBef>
              <a:spcAft>
                <a:spcPts val="0"/>
              </a:spcAft>
              <a:buSzPts val="1800"/>
              <a:buChar char="●"/>
            </a:pPr>
            <a:r>
              <a:rPr lang="en" sz="1800"/>
              <a:t>….</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92"/>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chemeClr val="dk1"/>
              </a:buClr>
              <a:buSzPts val="1100"/>
              <a:buFont typeface="Arial"/>
              <a:buNone/>
            </a:pPr>
            <a:r>
              <a:rPr lang="en" sz="1000">
                <a:solidFill>
                  <a:srgbClr val="38761D"/>
                </a:solidFill>
                <a:highlight>
                  <a:srgbClr val="FFFFFF"/>
                </a:highlight>
                <a:latin typeface="Arial"/>
                <a:ea typeface="Arial"/>
                <a:cs typeface="Arial"/>
                <a:sym typeface="Arial"/>
              </a:rPr>
              <a:t>'''The Transformer'''</a:t>
            </a:r>
            <a:r>
              <a:rPr lang="en" sz="1000">
                <a:solidFill>
                  <a:srgbClr val="222222"/>
                </a:solidFill>
                <a:highlight>
                  <a:srgbClr val="FFFFFF"/>
                </a:highlight>
                <a:latin typeface="Arial"/>
                <a:ea typeface="Arial"/>
                <a:cs typeface="Arial"/>
                <a:sym typeface="Arial"/>
              </a:rPr>
              <a:t> are a Japanese [[hardcore punk]] band.</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==Early years==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band was formed in 1968, during the height of Japanese music</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history. Among the legendary [[Japanese people|Japanese]] composers of</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[Japanese lyrics], they prominently exemplified Motohiro Oda's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especially tasty lyrics and psychedelic intention. Michio was a</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longtime member of the every Sunday night band PSM. His alluring was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of such importance as being the man who ignored the already successful</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image and that he municipal makeup whose parents were&amp;amp;nbsp;– the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band was called</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Jenei.&amp;lt;ref&amp;gt;</a:t>
            </a:r>
            <a:r>
              <a:rPr lang="en" sz="1000" u="sng">
                <a:solidFill>
                  <a:srgbClr val="1155CC"/>
                </a:solidFill>
                <a:highlight>
                  <a:srgbClr val="FFFFFF"/>
                </a:highlight>
                <a:latin typeface="Arial"/>
                <a:ea typeface="Arial"/>
                <a:cs typeface="Arial"/>
                <a:sym typeface="Arial"/>
                <a:hlinkClick r:id="rId3"/>
              </a:rPr>
              <a:t>http://www.separatist.org/se_frontend/post-punk-musician-the-kidney.html&amp;lt;/ref&amp;gt</a:t>
            </a:r>
            <a:r>
              <a:rPr lang="en"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100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From a young age the band was very close, thus opting to pioneer what</a:t>
            </a:r>
            <a:endParaRPr b="1" sz="1000">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93"/>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From a young age the band was very close, thus opting to pioneer what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had actually begun as a more manageable core hardcore punk</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band.&amp;lt;ref&amp;gt;</a:t>
            </a:r>
            <a:r>
              <a:rPr lang="en" sz="1000" u="sng">
                <a:solidFill>
                  <a:srgbClr val="1155CC"/>
                </a:solidFill>
                <a:highlight>
                  <a:srgbClr val="FFFFFF"/>
                </a:highlight>
                <a:latin typeface="Arial"/>
                <a:ea typeface="Arial"/>
                <a:cs typeface="Arial"/>
                <a:sym typeface="Arial"/>
                <a:hlinkClick r:id="rId3"/>
              </a:rPr>
              <a:t>http://www.talkradio.net/article/independent-music-fades-from-the-closed-drawings-out&amp;lt;/ref&amp;gt</a:t>
            </a:r>
            <a:r>
              <a:rPr lang="en"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==History==</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===Born from the heavy metal revolution===</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1977 the self-proclaimed King of Tesponsors, [[Joe Lus: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 It was somewhere... it was just a guile ... taking this song to</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Broadway. It was the first record I ever heard on A.M., After some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opposition I received at the hands of Parsons, and in the follow-up</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notes myself.&amp;lt;ref&amp;gt;</a:t>
            </a:r>
            <a:r>
              <a:rPr lang="en" sz="1000" u="sng">
                <a:solidFill>
                  <a:srgbClr val="1155CC"/>
                </a:solidFill>
                <a:highlight>
                  <a:srgbClr val="FFFFFF"/>
                </a:highlight>
                <a:latin typeface="Arial"/>
                <a:ea typeface="Arial"/>
                <a:cs typeface="Arial"/>
                <a:sym typeface="Arial"/>
                <a:hlinkClick r:id="rId4"/>
              </a:rPr>
              <a:t>http://www.discogs.com/artist/The+Op%C5%8Dn+&amp;amp;+Psalm&amp;lt;/ref&amp;gt</a:t>
            </a:r>
            <a:r>
              <a:rPr lang="en"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band cut their first record album titled ''Transformed, furthered</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94"/>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band cut their first record album titled ''Transformed, furthered</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extended Extended'',&amp;lt;ref&amp;gt;[</a:t>
            </a:r>
            <a:r>
              <a:rPr lang="en" sz="1000" u="sng">
                <a:solidFill>
                  <a:srgbClr val="1155CC"/>
                </a:solidFill>
                <a:highlight>
                  <a:srgbClr val="FFFFFF"/>
                </a:highlight>
                <a:latin typeface="Arial"/>
                <a:ea typeface="Arial"/>
                <a:cs typeface="Arial"/>
                <a:sym typeface="Arial"/>
                <a:hlinkClick r:id="rId3"/>
              </a:rPr>
              <a:t>https://www.discogs.com/album/69771</a:t>
            </a:r>
            <a:endParaRPr sz="1000" u="sng">
              <a:solidFill>
                <a:srgbClr val="1155CC"/>
              </a:solidFill>
              <a:highlight>
                <a:srgbClr val="FFFFFF"/>
              </a:highlight>
              <a:latin typeface="Arial"/>
              <a:ea typeface="Arial"/>
              <a:cs typeface="Arial"/>
              <a:sym typeface="Arial"/>
              <a:hlinkClick r:id="rId4"/>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 MC – Transformed EP (CDR) by The Moondrawn – EMI, 1994]&amp;lt;/ref&amp;gt;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in 1978 the official band line-up of the three-piece pop-punk-rock</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band TEEM. They generally played around [[Japan]], growing from the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Top 40 standard.</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===1981-2010: The band to break away===</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On 1 January 1981 bassist Michio Kono, and the members of the original</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line-up emerged. Niji Fukune and his [[Head poet|Head]] band (now</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guitarist) Kazuya Kouda left the band in the hands of the band at the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May 28, 1981, benefit season of [[Led Zeppelin]]'s Marmarin building.</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June 1987, Kono joined the band as a full-time drummer, playing a</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0" name="Shape 660"/>
        <p:cNvGrpSpPr/>
        <p:nvPr/>
      </p:nvGrpSpPr>
      <p:grpSpPr>
        <a:xfrm>
          <a:off x="0" y="0"/>
          <a:ext cx="0" cy="0"/>
          <a:chOff x="0" y="0"/>
          <a:chExt cx="0" cy="0"/>
        </a:xfrm>
      </p:grpSpPr>
      <p:sp>
        <p:nvSpPr>
          <p:cNvPr id="661" name="Google Shape;661;p95"/>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few nights in a 4 or 5 hour stint with [[D-beat]]. Kono played through</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mid-1950s, at Shinlie, continued to play concerts with drummers in</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Ibis, Cor, and a few at the Leo Somu Studio in Japan. In 1987, Kono</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recruited new bassist Michio Kono and drummer Ayaka Kurobe as drummer</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for band. Kono played trumpet with supplement music with Saint Etienne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as a drummer. Over the next few years Kono played as drummer and would</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get many alumni news invitations to the bands' ''Toys Beach'' section.</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1999 he joined the [[CT-182]].</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His successor was Barrie Bell on a cover of [[Jethro Tull</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(band)|Jethro Tull]]'s original 1967 hit &amp;quot;Back Home&amp;quot; (last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appearance was in Jethro), with whom he shares a name.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===2010 – present: The band to split===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2006 the band split up and the remaining members reformed under the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1000"/>
              </a:spcBef>
              <a:spcAft>
                <a:spcPts val="1000"/>
              </a:spcAft>
              <a:buClr>
                <a:srgbClr val="000000"/>
              </a:buClr>
              <a:buFont typeface="Helvetica Neue Light"/>
              <a:buNone/>
            </a:pPr>
            <a:r>
              <a:rPr lang="en" sz="1000">
                <a:solidFill>
                  <a:srgbClr val="222222"/>
                </a:solidFill>
                <a:highlight>
                  <a:srgbClr val="FFFFFF"/>
                </a:highlight>
                <a:latin typeface="Arial"/>
                <a:ea typeface="Arial"/>
                <a:cs typeface="Arial"/>
                <a:sym typeface="Arial"/>
              </a:rPr>
              <a:t>name Starmirror, with Kono in tears,</a:t>
            </a:r>
            <a:r>
              <a:rPr lang="en" sz="1000">
                <a:latin typeface="Arial"/>
                <a:ea typeface="Arial"/>
                <a:cs typeface="Arial"/>
                <a:sym typeface="Arial"/>
              </a:rPr>
              <a:t> ….</a:t>
            </a:r>
            <a:endParaRPr b="1" sz="1000">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96"/>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t>
            </a:r>
            <a:r>
              <a:rPr lang="en" sz="1000">
                <a:solidFill>
                  <a:srgbClr val="38761D"/>
                </a:solidFill>
                <a:highlight>
                  <a:srgbClr val="FFFFFF"/>
                </a:highlight>
                <a:latin typeface="Arial"/>
                <a:ea typeface="Arial"/>
                <a:cs typeface="Arial"/>
                <a:sym typeface="Arial"/>
              </a:rPr>
              <a:t>''''The Transformer''''' </a:t>
            </a:r>
            <a:r>
              <a:rPr lang="en" sz="1000">
                <a:solidFill>
                  <a:srgbClr val="222222"/>
                </a:solidFill>
                <a:highlight>
                  <a:srgbClr val="FFFFFF"/>
                </a:highlight>
                <a:latin typeface="Arial"/>
                <a:ea typeface="Arial"/>
                <a:cs typeface="Arial"/>
                <a:sym typeface="Arial"/>
              </a:rPr>
              <a:t>is a [[book]] by British [[illuminatist]]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[[Herman Muirhead]], set in a post-apocalyptic world that border on a</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mysterious alien known as the &amp;quot;Transformer Planet&amp;quot; which is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his trademark to save Earth. The book is about 25 years old, and it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contains forty-one different demographic models of the human race, as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the cases of two fictional</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''groups'',&amp;amp;nbsp;''[[Robtobeau]]''&amp;amp;nbsp;&amp;quot;Richard&amp;quot;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&amp;quot;The Transformers Planet&amp;quot;.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 Summary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book benefits on the [[3-D film|3-D film]], taking his one-third</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of the world's pure &amp;quot;answer&amp;quot; and gas age from 30 to 70</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within its confines.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book covers the world of the world of [[Area 51|Binoculars]] from</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around the worlds of Earth. It is judged by the ability of</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[[telepathy|telepaths]] and [[television]], and provides color, line,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end-to-end observational work.</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Google Shape;671;p97"/>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end-to-end observational work.</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To make the book up and document the recoverable quantum states of the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universe, in order to inspire a generation that fantasy producing a</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tele-recording-offering machine is ideal. To make portions of this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universe home, he recreates the rostrum obstacle-oriented framework</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Minou.&amp;lt;ref&amp;gt;http://www.rewunting.net/voir/BestatNew/2007/press/Story.html)&amp;lt;/ref&amp;gt;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 ''The Transformer''==</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The book was the first on a [[Random Access Album|re-issue]] since its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original version of ''[[Robtobeau]]'', despite the band naming itself</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 &amp;quot;Transformer Planet&amp;quot; in the book.&amp;lt;ref</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name=prweb-the-1985&amp;gt;{{cite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web|url=http://www.prnewswire.co.uk/cgi/news/release?id=9010884|title=''The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Transformer''|publisher=www.prnewswire.co.uk|date=|accessdate=2012-04-25}}&amp;lt;/ref&amp;gt;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Today, &amp;quot;[[The Transformers Planet]]&amp;quot; is played entirely</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open-ended, there are more than just the four previously separate only</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bands. A number of its groups will live on one abandoned volcano in</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North America,</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98"/>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===Conceptual ''The Transformer'' universe===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Principals a setting-man named “The Supercongo Planet,” who is a</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naturalistic device transferring voice and humour from ''The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Transformer Planet,'' whose two vice-maks appear often in this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universe existence, and what the project in general are trying to</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highlight many societal institutions. Because of the way that the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corporation has made it, loneliness, confidence, research and renting</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out these universes are difficult to organise without the bands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creating their own universe. The scientist is none other than a singer</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and musician. Power plants are not only problematic, but if they want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programmed them to create and perform the world's first Broadcast of</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itself once the universe started, but deliberately Acta Biological</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Station, db.us and BB on ''The Transformer Planet'', ''The Transformer</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Planet'', aren't other things Scheduled for.</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0" name="Shape 680"/>
        <p:cNvGrpSpPr/>
        <p:nvPr/>
      </p:nvGrpSpPr>
      <p:grpSpPr>
        <a:xfrm>
          <a:off x="0" y="0"/>
          <a:ext cx="0" cy="0"/>
          <a:chOff x="0" y="0"/>
          <a:chExt cx="0" cy="0"/>
        </a:xfrm>
      </p:grpSpPr>
      <p:sp>
        <p:nvSpPr>
          <p:cNvPr id="681" name="Google Shape;681;p99"/>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:&amp;lt;blockquote&amp;gt;A man called Dick Latanii Bartow, known the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greatest radio dot Wonderland administrator at influential arrangers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in a craze over the complex World of Biological Predacial Engineer in</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Rodel bringing Earth into a 'sortjob' with fans. During this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'Socpurportedly Human', Conspiracy was being released to the world as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Baron Maadia on planet Nature. A world-renowned scientist named Julia</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Samur is able to cosmouncish society and run for it - except us who is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he and he is before talking this entire T100 before Cell physiologist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Cygnets. Also, the hypnotic Mr. Mattei arrived, so it is Mischief who</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over-manages for himself - but a rising duplicate of Phil Rideout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makes it almost affable.  There is plenty of people at work to make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use of it and animal allies out of politics. But Someday in 1964, when</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we were around, we were steadfast against the one man's machine and he</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did an amazing job at the toe of the mysterious...</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Mr. Suki who is an engineering desk lecturer at the University of}}}}</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en" sz="1000">
                <a:solidFill>
                  <a:srgbClr val="222222"/>
                </a:solidFill>
                <a:highlight>
                  <a:srgbClr val="FFFFFF"/>
                </a:highlight>
                <a:latin typeface="Arial"/>
                <a:ea typeface="Arial"/>
                <a:cs typeface="Arial"/>
                <a:sym typeface="Arial"/>
              </a:rPr>
              <a:t>…………….</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sz="1000">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1000"/>
              </a:spcAft>
              <a:buClr>
                <a:srgbClr val="000000"/>
              </a:buClr>
              <a:buFont typeface="Helvetica Neue Light"/>
              <a:buNone/>
            </a:pPr>
            <a:r>
              <a:t/>
            </a:r>
            <a:endParaRPr b="1" sz="1000">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5" name="Shape 685"/>
        <p:cNvGrpSpPr/>
        <p:nvPr/>
      </p:nvGrpSpPr>
      <p:grpSpPr>
        <a:xfrm>
          <a:off x="0" y="0"/>
          <a:ext cx="0" cy="0"/>
          <a:chOff x="0" y="0"/>
          <a:chExt cx="0" cy="0"/>
        </a:xfrm>
      </p:grpSpPr>
      <p:sp>
        <p:nvSpPr>
          <p:cNvPr id="686" name="Google Shape;686;p100"/>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Images</a:t>
            </a:r>
            <a:endParaRPr/>
          </a:p>
          <a:p>
            <a:pPr indent="0" lvl="0" marL="0" marR="0" rtl="0" algn="ctr">
              <a:lnSpc>
                <a:spcPct val="100000"/>
              </a:lnSpc>
              <a:spcBef>
                <a:spcPts val="2700"/>
              </a:spcBef>
              <a:spcAft>
                <a:spcPts val="0"/>
              </a:spcAft>
              <a:buClr>
                <a:srgbClr val="000000"/>
              </a:buClr>
              <a:buFont typeface="Helvetica Neue Light"/>
              <a:buNone/>
            </a:pPr>
            <a:r>
              <a:rPr lang="en" sz="1800"/>
              <a:t>(</a:t>
            </a:r>
            <a:r>
              <a:rPr i="1" lang="en" sz="1800"/>
              <a:t>Image Transformer</a:t>
            </a:r>
            <a:r>
              <a:rPr lang="en" sz="1800"/>
              <a:t>)</a:t>
            </a:r>
            <a:endParaRPr sz="1800"/>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0" name="Shape 690"/>
        <p:cNvGrpSpPr/>
        <p:nvPr/>
      </p:nvGrpSpPr>
      <p:grpSpPr>
        <a:xfrm>
          <a:off x="0" y="0"/>
          <a:ext cx="0" cy="0"/>
          <a:chOff x="0" y="0"/>
          <a:chExt cx="0" cy="0"/>
        </a:xfrm>
      </p:grpSpPr>
      <p:sp>
        <p:nvSpPr>
          <p:cNvPr id="691" name="Google Shape;691;p10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Image Generation</a:t>
            </a:r>
            <a:endParaRPr>
              <a:latin typeface="Helvetica Neue Light"/>
              <a:ea typeface="Helvetica Neue Light"/>
              <a:cs typeface="Helvetica Neue Light"/>
              <a:sym typeface="Helvetica Neue Light"/>
            </a:endParaRPr>
          </a:p>
        </p:txBody>
      </p:sp>
      <p:pic>
        <p:nvPicPr>
          <p:cNvPr id="692" name="Google Shape;692;p101"/>
          <p:cNvPicPr preferRelativeResize="0"/>
          <p:nvPr/>
        </p:nvPicPr>
        <p:blipFill>
          <a:blip r:embed="rId3">
            <a:alphaModFix/>
          </a:blip>
          <a:stretch>
            <a:fillRect/>
          </a:stretch>
        </p:blipFill>
        <p:spPr>
          <a:xfrm>
            <a:off x="311700" y="1381675"/>
            <a:ext cx="4914900" cy="3238500"/>
          </a:xfrm>
          <a:prstGeom prst="rect">
            <a:avLst/>
          </a:prstGeom>
          <a:noFill/>
          <a:ln>
            <a:noFill/>
          </a:ln>
        </p:spPr>
      </p:pic>
      <p:graphicFrame>
        <p:nvGraphicFramePr>
          <p:cNvPr id="693" name="Google Shape;693;p101"/>
          <p:cNvGraphicFramePr/>
          <p:nvPr/>
        </p:nvGraphicFramePr>
        <p:xfrm>
          <a:off x="5348275" y="1534075"/>
          <a:ext cx="3000000" cy="3000000"/>
        </p:xfrm>
        <a:graphic>
          <a:graphicData uri="http://schemas.openxmlformats.org/drawingml/2006/table">
            <a:tbl>
              <a:tblPr>
                <a:noFill/>
                <a:tableStyleId>{F2D80403-696B-4897-AD55-E8C665C0F9FD}</a:tableStyleId>
              </a:tblPr>
              <a:tblGrid>
                <a:gridCol w="1926225"/>
                <a:gridCol w="1778725"/>
              </a:tblGrid>
              <a:tr h="640500">
                <a:tc>
                  <a:txBody>
                    <a:bodyPr>
                      <a:noAutofit/>
                    </a:bodyPr>
                    <a:lstStyle/>
                    <a:p>
                      <a:pPr indent="0" lvl="0" marL="0" rtl="0" algn="ctr">
                        <a:spcBef>
                          <a:spcPts val="0"/>
                        </a:spcBef>
                        <a:spcAft>
                          <a:spcPts val="0"/>
                        </a:spcAft>
                        <a:buNone/>
                      </a:pPr>
                      <a:r>
                        <a:rPr lang="en"/>
                        <a:t>Model Type</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 unrecognized</a:t>
                      </a:r>
                      <a:endParaRPr/>
                    </a:p>
                    <a:p>
                      <a:pPr indent="0" lvl="0" marL="0" rtl="0" algn="ctr">
                        <a:spcBef>
                          <a:spcPts val="0"/>
                        </a:spcBef>
                        <a:spcAft>
                          <a:spcPts val="0"/>
                        </a:spcAft>
                        <a:buNone/>
                      </a:pPr>
                      <a:r>
                        <a:rPr lang="en"/>
                        <a:t>(max = 50%)</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19050">
                      <a:solidFill>
                        <a:srgbClr val="000000"/>
                      </a:solidFill>
                      <a:prstDash val="solid"/>
                      <a:round/>
                      <a:headEnd len="sm" w="sm" type="none"/>
                      <a:tailEnd len="sm" w="sm" type="none"/>
                    </a:lnB>
                  </a:tcPr>
                </a:tc>
              </a:tr>
              <a:tr h="426400">
                <a:tc>
                  <a:txBody>
                    <a:bodyPr>
                      <a:noAutofit/>
                    </a:bodyPr>
                    <a:lstStyle/>
                    <a:p>
                      <a:pPr indent="0" lvl="0" marL="0" rtl="0" algn="ctr">
                        <a:spcBef>
                          <a:spcPts val="0"/>
                        </a:spcBef>
                        <a:spcAft>
                          <a:spcPts val="0"/>
                        </a:spcAft>
                        <a:buNone/>
                      </a:pPr>
                      <a:r>
                        <a:rPr lang="en"/>
                        <a:t>ResNet</a:t>
                      </a:r>
                      <a:endParaRPr/>
                    </a:p>
                  </a:txBody>
                  <a:tcPr marT="91425" marB="91425" marR="91425" marL="91425">
                    <a:lnL cap="flat" cmpd="sng" w="9525">
                      <a:solidFill>
                        <a:srgbClr val="434343"/>
                      </a:solidFill>
                      <a:prstDash val="solid"/>
                      <a:round/>
                      <a:headEnd len="sm" w="sm" type="none"/>
                      <a:tailEnd len="sm" w="sm" type="none"/>
                    </a:lnL>
                    <a:lnT cap="flat" cmpd="sng" w="19050">
                      <a:solidFill>
                        <a:srgbClr val="000000"/>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4.0%</a:t>
                      </a:r>
                      <a:endParaRPr/>
                    </a:p>
                  </a:txBody>
                  <a:tcPr marT="91425" marB="91425" marR="91425" marL="91425">
                    <a:lnR cap="flat" cmpd="sng" w="9525">
                      <a:solidFill>
                        <a:srgbClr val="434343"/>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434343"/>
                      </a:solidFill>
                      <a:prstDash val="solid"/>
                      <a:round/>
                      <a:headEnd len="sm" w="sm" type="none"/>
                      <a:tailEnd len="sm" w="sm" type="none"/>
                    </a:lnB>
                  </a:tcPr>
                </a:tc>
              </a:tr>
              <a:tr h="647700">
                <a:tc>
                  <a:txBody>
                    <a:bodyPr>
                      <a:noAutofit/>
                    </a:bodyPr>
                    <a:lstStyle/>
                    <a:p>
                      <a:pPr indent="0" lvl="0" marL="0" rtl="0" algn="ctr">
                        <a:spcBef>
                          <a:spcPts val="0"/>
                        </a:spcBef>
                        <a:spcAft>
                          <a:spcPts val="0"/>
                        </a:spcAft>
                        <a:buNone/>
                      </a:pPr>
                      <a:r>
                        <a:rPr lang="en"/>
                        <a:t>Superresolution GAN</a:t>
                      </a:r>
                      <a:endParaRPr/>
                    </a:p>
                    <a:p>
                      <a:pPr indent="0" lvl="0" marL="0" rtl="0" algn="ctr">
                        <a:spcBef>
                          <a:spcPts val="0"/>
                        </a:spcBef>
                        <a:spcAft>
                          <a:spcPts val="0"/>
                        </a:spcAft>
                        <a:buNone/>
                      </a:pPr>
                      <a:r>
                        <a:rPr lang="en"/>
                        <a:t>(Garcia’16)</a:t>
                      </a:r>
                      <a:endParaRPr/>
                    </a:p>
                  </a:txBody>
                  <a:tcPr marT="91425" marB="91425" marR="91425" marL="91425">
                    <a:lnL cap="flat" cmpd="sng" w="9525">
                      <a:solidFill>
                        <a:srgbClr val="434343"/>
                      </a:solidFill>
                      <a:prstDash val="solid"/>
                      <a:round/>
                      <a:headEnd len="sm" w="sm" type="none"/>
                      <a:tailEnd len="sm" w="sm" type="none"/>
                    </a:lnL>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8.5%</a:t>
                      </a:r>
                      <a:endParaRPr/>
                    </a:p>
                  </a:txBody>
                  <a:tcPr marT="91425" marB="91425" marR="91425" marL="91425">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9525">
                      <a:solidFill>
                        <a:srgbClr val="434343"/>
                      </a:solidFill>
                      <a:prstDash val="solid"/>
                      <a:round/>
                      <a:headEnd len="sm" w="sm" type="none"/>
                      <a:tailEnd len="sm" w="sm" type="none"/>
                    </a:lnB>
                  </a:tcPr>
                </a:tc>
              </a:tr>
              <a:tr h="647700">
                <a:tc>
                  <a:txBody>
                    <a:bodyPr>
                      <a:noAutofit/>
                    </a:bodyPr>
                    <a:lstStyle/>
                    <a:p>
                      <a:pPr indent="0" lvl="0" marL="0" rtl="0" algn="ctr">
                        <a:spcBef>
                          <a:spcPts val="0"/>
                        </a:spcBef>
                        <a:spcAft>
                          <a:spcPts val="0"/>
                        </a:spcAft>
                        <a:buNone/>
                      </a:pPr>
                      <a:r>
                        <a:rPr lang="en"/>
                        <a:t>PixelRecursive</a:t>
                      </a:r>
                      <a:endParaRPr/>
                    </a:p>
                    <a:p>
                      <a:pPr indent="0" lvl="0" marL="0" rtl="0" algn="ctr">
                        <a:spcBef>
                          <a:spcPts val="0"/>
                        </a:spcBef>
                        <a:spcAft>
                          <a:spcPts val="0"/>
                        </a:spcAft>
                        <a:buNone/>
                      </a:pPr>
                      <a:r>
                        <a:rPr lang="en"/>
                        <a:t>(Dahl et al., 2017)</a:t>
                      </a:r>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11%</a:t>
                      </a:r>
                      <a:endParaRPr/>
                    </a:p>
                  </a:txBody>
                  <a:tcPr marT="91425" marB="91425" marR="91425" marL="91425">
                    <a:lnL cap="flat" cmpd="sng" w="9525">
                      <a:solidFill>
                        <a:srgbClr val="434343"/>
                      </a:solidFill>
                      <a:prstDash val="solid"/>
                      <a:round/>
                      <a:headEnd len="sm" w="sm" type="none"/>
                      <a:tailEnd len="sm" w="sm" type="none"/>
                    </a:lnL>
                    <a:lnR cap="flat" cmpd="sng" w="9525">
                      <a:solidFill>
                        <a:srgbClr val="434343"/>
                      </a:solidFill>
                      <a:prstDash val="solid"/>
                      <a:round/>
                      <a:headEnd len="sm" w="sm" type="none"/>
                      <a:tailEnd len="sm" w="sm" type="none"/>
                    </a:lnR>
                    <a:lnT cap="flat" cmpd="sng" w="9525">
                      <a:solidFill>
                        <a:srgbClr val="434343"/>
                      </a:solidFill>
                      <a:prstDash val="solid"/>
                      <a:round/>
                      <a:headEnd len="sm" w="sm" type="none"/>
                      <a:tailEnd len="sm" w="sm" type="none"/>
                    </a:lnT>
                    <a:lnB cap="flat" cmpd="sng" w="19050">
                      <a:solidFill>
                        <a:srgbClr val="000000"/>
                      </a:solidFill>
                      <a:prstDash val="solid"/>
                      <a:round/>
                      <a:headEnd len="sm" w="sm" type="none"/>
                      <a:tailEnd len="sm" w="sm" type="none"/>
                    </a:lnB>
                  </a:tcPr>
                </a:tc>
              </a:tr>
              <a:tr h="647700">
                <a:tc>
                  <a:txBody>
                    <a:bodyPr>
                      <a:noAutofit/>
                    </a:bodyPr>
                    <a:lstStyle/>
                    <a:p>
                      <a:pPr indent="0" lvl="0" marL="0" rtl="0" algn="ctr">
                        <a:spcBef>
                          <a:spcPts val="0"/>
                        </a:spcBef>
                        <a:spcAft>
                          <a:spcPts val="0"/>
                        </a:spcAft>
                        <a:buNone/>
                      </a:pPr>
                      <a:r>
                        <a:rPr lang="en"/>
                        <a:t>Image Transformer</a:t>
                      </a:r>
                      <a:endParaRPr/>
                    </a:p>
                  </a:txBody>
                  <a:tcPr marT="91425" marB="91425" marR="91425" marL="91425">
                    <a:lnL cap="flat" cmpd="sng" w="9525">
                      <a:solidFill>
                        <a:srgbClr val="434343"/>
                      </a:solidFill>
                      <a:prstDash val="solid"/>
                      <a:round/>
                      <a:headEnd len="sm" w="sm" type="none"/>
                      <a:tailEnd len="sm" w="sm" type="none"/>
                    </a:lnL>
                    <a:lnT cap="flat" cmpd="sng" w="19050">
                      <a:solidFill>
                        <a:srgbClr val="000000"/>
                      </a:solidFill>
                      <a:prstDash val="solid"/>
                      <a:round/>
                      <a:headEnd len="sm" w="sm" type="none"/>
                      <a:tailEnd len="sm" w="sm" type="none"/>
                    </a:lnT>
                    <a:lnB cap="flat" cmpd="sng" w="9525">
                      <a:solidFill>
                        <a:srgbClr val="434343"/>
                      </a:solidFill>
                      <a:prstDash val="solid"/>
                      <a:round/>
                      <a:headEnd len="sm" w="sm" type="none"/>
                      <a:tailEnd len="sm" w="sm" type="none"/>
                    </a:lnB>
                  </a:tcPr>
                </a:tc>
                <a:tc>
                  <a:txBody>
                    <a:bodyPr>
                      <a:noAutofit/>
                    </a:bodyPr>
                    <a:lstStyle/>
                    <a:p>
                      <a:pPr indent="0" lvl="0" marL="0" rtl="0" algn="ctr">
                        <a:spcBef>
                          <a:spcPts val="0"/>
                        </a:spcBef>
                        <a:spcAft>
                          <a:spcPts val="0"/>
                        </a:spcAft>
                        <a:buNone/>
                      </a:pPr>
                      <a:r>
                        <a:rPr lang="en"/>
                        <a:t>36.9%</a:t>
                      </a:r>
                      <a:endParaRPr/>
                    </a:p>
                  </a:txBody>
                  <a:tcPr marT="91425" marB="91425" marR="91425" marL="91425">
                    <a:lnR cap="flat" cmpd="sng" w="9525">
                      <a:solidFill>
                        <a:srgbClr val="434343"/>
                      </a:solidFill>
                      <a:prstDash val="solid"/>
                      <a:round/>
                      <a:headEnd len="sm" w="sm" type="none"/>
                      <a:tailEnd len="sm" w="sm" type="none"/>
                    </a:lnR>
                    <a:lnT cap="flat" cmpd="sng" w="19050">
                      <a:solidFill>
                        <a:srgbClr val="000000"/>
                      </a:solidFill>
                      <a:prstDash val="solid"/>
                      <a:round/>
                      <a:headEnd len="sm" w="sm" type="none"/>
                      <a:tailEnd len="sm" w="sm" type="none"/>
                    </a:lnT>
                    <a:lnB cap="flat" cmpd="sng" w="9525">
                      <a:solidFill>
                        <a:srgbClr val="434343"/>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5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Can deep learning solve these tasks</a:t>
            </a:r>
            <a:r>
              <a:rPr lang="en"/>
              <a:t>?</a:t>
            </a:r>
            <a:endParaRPr/>
          </a:p>
        </p:txBody>
      </p:sp>
      <p:sp>
        <p:nvSpPr>
          <p:cNvPr id="217" name="Google Shape;217;p57"/>
          <p:cNvSpPr txBox="1"/>
          <p:nvPr/>
        </p:nvSpPr>
        <p:spPr>
          <a:xfrm>
            <a:off x="427300" y="1799800"/>
            <a:ext cx="8296500" cy="27966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lang="en" sz="1800"/>
              <a:t>Inputs and outputs have variable size, how can neural networks handle it?</a:t>
            </a:r>
            <a:endParaRPr sz="1800"/>
          </a:p>
          <a:p>
            <a:pPr indent="-342900" lvl="0" marL="457200" rtl="0" algn="l">
              <a:lnSpc>
                <a:spcPct val="115000"/>
              </a:lnSpc>
              <a:spcBef>
                <a:spcPts val="0"/>
              </a:spcBef>
              <a:spcAft>
                <a:spcPts val="0"/>
              </a:spcAft>
              <a:buSzPts val="1800"/>
              <a:buChar char="●"/>
            </a:pPr>
            <a:r>
              <a:rPr lang="en" sz="1800">
                <a:solidFill>
                  <a:schemeClr val="accent2"/>
                </a:solidFill>
              </a:rPr>
              <a:t>Recurrent Neural Networks</a:t>
            </a:r>
            <a:r>
              <a:rPr lang="en" sz="1800"/>
              <a:t> can do it, but how do we train them?</a:t>
            </a:r>
            <a:endParaRPr sz="1800"/>
          </a:p>
          <a:p>
            <a:pPr indent="-342900" lvl="0" marL="457200" rtl="0" algn="l">
              <a:lnSpc>
                <a:spcPct val="115000"/>
              </a:lnSpc>
              <a:spcBef>
                <a:spcPts val="0"/>
              </a:spcBef>
              <a:spcAft>
                <a:spcPts val="0"/>
              </a:spcAft>
              <a:buSzPts val="1800"/>
              <a:buChar char="●"/>
            </a:pPr>
            <a:r>
              <a:rPr lang="en" sz="1800">
                <a:solidFill>
                  <a:schemeClr val="accent2"/>
                </a:solidFill>
              </a:rPr>
              <a:t>Long Short-Term Memory</a:t>
            </a:r>
            <a:r>
              <a:rPr lang="en" sz="1800"/>
              <a:t> </a:t>
            </a:r>
            <a:r>
              <a:rPr lang="en" sz="1800">
                <a:solidFill>
                  <a:schemeClr val="dk1"/>
                </a:solidFill>
              </a:rPr>
              <a:t>[Hochreiter et al., 1997]</a:t>
            </a:r>
            <a:r>
              <a:rPr lang="en" sz="1800"/>
              <a:t>, but how to compose it?</a:t>
            </a:r>
            <a:endParaRPr sz="1800"/>
          </a:p>
          <a:p>
            <a:pPr indent="-342900" lvl="0" marL="457200" rtl="0" algn="l">
              <a:lnSpc>
                <a:spcPct val="115000"/>
              </a:lnSpc>
              <a:spcBef>
                <a:spcPts val="0"/>
              </a:spcBef>
              <a:spcAft>
                <a:spcPts val="0"/>
              </a:spcAft>
              <a:buSzPts val="1800"/>
              <a:buChar char="●"/>
            </a:pPr>
            <a:r>
              <a:rPr lang="en" sz="1800">
                <a:solidFill>
                  <a:schemeClr val="accent2"/>
                </a:solidFill>
              </a:rPr>
              <a:t>Encoder-Decoder</a:t>
            </a:r>
            <a:r>
              <a:rPr lang="en" sz="1800"/>
              <a:t> (sequence-to-sequence) architectures</a:t>
            </a:r>
            <a:endParaRPr sz="1800"/>
          </a:p>
          <a:p>
            <a:pPr indent="0" lvl="0" marL="457200" rtl="0" algn="l">
              <a:lnSpc>
                <a:spcPct val="115000"/>
              </a:lnSpc>
              <a:spcBef>
                <a:spcPts val="0"/>
              </a:spcBef>
              <a:spcAft>
                <a:spcPts val="0"/>
              </a:spcAft>
              <a:buNone/>
            </a:pPr>
            <a:r>
              <a:rPr lang="en" sz="1800">
                <a:solidFill>
                  <a:schemeClr val="dk1"/>
                </a:solidFill>
              </a:rPr>
              <a:t>[Sutskever et al., 2014; Bahdanau et al., 2014; Cho et al., 2014]</a:t>
            </a:r>
            <a:endParaRPr sz="1800">
              <a:solidFill>
                <a:schemeClr val="dk1"/>
              </a:solidFill>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grpSp>
        <p:nvGrpSpPr>
          <p:cNvPr id="218" name="Google Shape;218;p57"/>
          <p:cNvGrpSpPr/>
          <p:nvPr/>
        </p:nvGrpSpPr>
        <p:grpSpPr>
          <a:xfrm>
            <a:off x="1039050" y="3534700"/>
            <a:ext cx="7087801" cy="1565025"/>
            <a:chOff x="1410025" y="3629075"/>
            <a:chExt cx="7087801" cy="1565025"/>
          </a:xfrm>
        </p:grpSpPr>
        <p:pic>
          <p:nvPicPr>
            <p:cNvPr id="219" name="Google Shape;219;p57"/>
            <p:cNvPicPr preferRelativeResize="0"/>
            <p:nvPr/>
          </p:nvPicPr>
          <p:blipFill>
            <a:blip r:embed="rId3">
              <a:alphaModFix/>
            </a:blip>
            <a:stretch>
              <a:fillRect/>
            </a:stretch>
          </p:blipFill>
          <p:spPr>
            <a:xfrm>
              <a:off x="1410025" y="3629075"/>
              <a:ext cx="7087801" cy="1565025"/>
            </a:xfrm>
            <a:prstGeom prst="rect">
              <a:avLst/>
            </a:prstGeom>
            <a:noFill/>
            <a:ln>
              <a:noFill/>
            </a:ln>
          </p:spPr>
        </p:pic>
        <p:cxnSp>
          <p:nvCxnSpPr>
            <p:cNvPr id="220" name="Google Shape;220;p57"/>
            <p:cNvCxnSpPr/>
            <p:nvPr/>
          </p:nvCxnSpPr>
          <p:spPr>
            <a:xfrm>
              <a:off x="4043025" y="3943050"/>
              <a:ext cx="0" cy="1006200"/>
            </a:xfrm>
            <a:prstGeom prst="straightConnector1">
              <a:avLst/>
            </a:prstGeom>
            <a:noFill/>
            <a:ln cap="flat" cmpd="sng" w="38100">
              <a:solidFill>
                <a:schemeClr val="dk1"/>
              </a:solidFill>
              <a:prstDash val="dash"/>
              <a:round/>
              <a:headEnd len="med" w="med" type="none"/>
              <a:tailEnd len="med" w="med" type="none"/>
            </a:ln>
          </p:spPr>
        </p:cxn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7" name="Shape 697"/>
        <p:cNvGrpSpPr/>
        <p:nvPr/>
      </p:nvGrpSpPr>
      <p:grpSpPr>
        <a:xfrm>
          <a:off x="0" y="0"/>
          <a:ext cx="0" cy="0"/>
          <a:chOff x="0" y="0"/>
          <a:chExt cx="0" cy="0"/>
        </a:xfrm>
      </p:grpSpPr>
      <p:sp>
        <p:nvSpPr>
          <p:cNvPr id="698" name="Google Shape;698;p10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How about GANs?</a:t>
            </a:r>
            <a:endParaRPr>
              <a:latin typeface="Helvetica Neue Light"/>
              <a:ea typeface="Helvetica Neue Light"/>
              <a:cs typeface="Helvetica Neue Light"/>
              <a:sym typeface="Helvetica Neue Light"/>
            </a:endParaRPr>
          </a:p>
          <a:p>
            <a:pPr indent="0" lvl="0" marL="0" rtl="0" algn="l">
              <a:spcBef>
                <a:spcPts val="0"/>
              </a:spcBef>
              <a:spcAft>
                <a:spcPts val="0"/>
              </a:spcAft>
              <a:buNone/>
            </a:pPr>
            <a:r>
              <a:rPr i="1" lang="en" sz="1800">
                <a:latin typeface="Helvetica Neue Light"/>
                <a:ea typeface="Helvetica Neue Light"/>
                <a:cs typeface="Helvetica Neue Light"/>
                <a:sym typeface="Helvetica Neue Light"/>
              </a:rPr>
              <a:t>(</a:t>
            </a:r>
            <a:r>
              <a:rPr i="1" lang="en" sz="1800">
                <a:latin typeface="Helvetica Neue"/>
                <a:ea typeface="Helvetica Neue"/>
                <a:cs typeface="Helvetica Neue"/>
                <a:sym typeface="Helvetica Neue"/>
              </a:rPr>
              <a:t>Are GANs Created Equal? A Large-Scale Study)</a:t>
            </a:r>
            <a:endParaRPr i="1" sz="1800">
              <a:latin typeface="Helvetica Neue Light"/>
              <a:ea typeface="Helvetica Neue Light"/>
              <a:cs typeface="Helvetica Neue Light"/>
              <a:sym typeface="Helvetica Neue Light"/>
            </a:endParaRPr>
          </a:p>
        </p:txBody>
      </p:sp>
      <p:pic>
        <p:nvPicPr>
          <p:cNvPr id="699" name="Google Shape;699;p102"/>
          <p:cNvPicPr preferRelativeResize="0"/>
          <p:nvPr/>
        </p:nvPicPr>
        <p:blipFill>
          <a:blip r:embed="rId3">
            <a:alphaModFix/>
          </a:blip>
          <a:stretch>
            <a:fillRect/>
          </a:stretch>
        </p:blipFill>
        <p:spPr>
          <a:xfrm>
            <a:off x="2291625" y="1257300"/>
            <a:ext cx="6467475" cy="2000250"/>
          </a:xfrm>
          <a:prstGeom prst="rect">
            <a:avLst/>
          </a:prstGeom>
          <a:noFill/>
          <a:ln>
            <a:noFill/>
          </a:ln>
        </p:spPr>
      </p:pic>
      <p:sp>
        <p:nvSpPr>
          <p:cNvPr id="700" name="Google Shape;700;p102"/>
          <p:cNvSpPr txBox="1"/>
          <p:nvPr/>
        </p:nvSpPr>
        <p:spPr>
          <a:xfrm>
            <a:off x="402350" y="1629550"/>
            <a:ext cx="1790400" cy="4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Problem 1: Variance</a:t>
            </a:r>
            <a:endParaRPr/>
          </a:p>
        </p:txBody>
      </p:sp>
      <p:pic>
        <p:nvPicPr>
          <p:cNvPr id="701" name="Google Shape;701;p102"/>
          <p:cNvPicPr preferRelativeResize="0"/>
          <p:nvPr/>
        </p:nvPicPr>
        <p:blipFill>
          <a:blip r:embed="rId4">
            <a:alphaModFix/>
          </a:blip>
          <a:stretch>
            <a:fillRect/>
          </a:stretch>
        </p:blipFill>
        <p:spPr>
          <a:xfrm>
            <a:off x="5111050" y="3456900"/>
            <a:ext cx="3067050" cy="1200150"/>
          </a:xfrm>
          <a:prstGeom prst="rect">
            <a:avLst/>
          </a:prstGeom>
          <a:noFill/>
          <a:ln>
            <a:noFill/>
          </a:ln>
        </p:spPr>
      </p:pic>
      <p:sp>
        <p:nvSpPr>
          <p:cNvPr id="702" name="Google Shape;702;p102"/>
          <p:cNvSpPr txBox="1"/>
          <p:nvPr/>
        </p:nvSpPr>
        <p:spPr>
          <a:xfrm>
            <a:off x="402350" y="3686950"/>
            <a:ext cx="3829200" cy="4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Problem 2: Even best models are not great: </a:t>
            </a:r>
            <a:endParaRPr/>
          </a:p>
        </p:txBody>
      </p:sp>
      <p:sp>
        <p:nvSpPr>
          <p:cNvPr id="703" name="Google Shape;703;p102"/>
          <p:cNvSpPr txBox="1"/>
          <p:nvPr/>
        </p:nvSpPr>
        <p:spPr>
          <a:xfrm>
            <a:off x="5249900" y="4633850"/>
            <a:ext cx="2166300" cy="41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Image Transformer: </a:t>
            </a:r>
            <a:r>
              <a:rPr lang="en">
                <a:solidFill>
                  <a:srgbClr val="38761D"/>
                </a:solidFill>
              </a:rPr>
              <a:t>36.6</a:t>
            </a:r>
            <a:endParaRPr>
              <a:solidFill>
                <a:srgbClr val="38761D"/>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103"/>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Multiple Modalities</a:t>
            </a:r>
            <a:endParaRPr/>
          </a:p>
          <a:p>
            <a:pPr indent="0" lvl="0" marL="0" marR="0" rtl="0" algn="ctr">
              <a:lnSpc>
                <a:spcPct val="100000"/>
              </a:lnSpc>
              <a:spcBef>
                <a:spcPts val="2700"/>
              </a:spcBef>
              <a:spcAft>
                <a:spcPts val="0"/>
              </a:spcAft>
              <a:buClr>
                <a:srgbClr val="000000"/>
              </a:buClr>
              <a:buFont typeface="Helvetica Neue Light"/>
              <a:buNone/>
            </a:pPr>
            <a:r>
              <a:rPr lang="en" sz="1800"/>
              <a:t>(</a:t>
            </a:r>
            <a:r>
              <a:rPr i="1" lang="en" sz="1800"/>
              <a:t>One Model to Learn Them All</a:t>
            </a:r>
            <a:r>
              <a:rPr lang="en" sz="1800"/>
              <a:t>)</a:t>
            </a:r>
            <a:endParaRPr sz="1800"/>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2" name="Shape 712"/>
        <p:cNvGrpSpPr/>
        <p:nvPr/>
      </p:nvGrpSpPr>
      <p:grpSpPr>
        <a:xfrm>
          <a:off x="0" y="0"/>
          <a:ext cx="0" cy="0"/>
          <a:chOff x="0" y="0"/>
          <a:chExt cx="0" cy="0"/>
        </a:xfrm>
      </p:grpSpPr>
      <p:sp>
        <p:nvSpPr>
          <p:cNvPr id="713" name="Google Shape;713;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Light"/>
                <a:ea typeface="Helvetica Neue Light"/>
                <a:cs typeface="Helvetica Neue Light"/>
                <a:sym typeface="Helvetica Neue Light"/>
              </a:rPr>
              <a:t>Multiple Modalities: MultiModel</a:t>
            </a:r>
            <a:endParaRPr>
              <a:latin typeface="Helvetica Neue Light"/>
              <a:ea typeface="Helvetica Neue Light"/>
              <a:cs typeface="Helvetica Neue Light"/>
              <a:sym typeface="Helvetica Neue Light"/>
            </a:endParaRPr>
          </a:p>
        </p:txBody>
      </p:sp>
      <p:pic>
        <p:nvPicPr>
          <p:cNvPr descr="image1.png" id="714" name="Google Shape;714;p104"/>
          <p:cNvPicPr preferRelativeResize="0"/>
          <p:nvPr/>
        </p:nvPicPr>
        <p:blipFill>
          <a:blip r:embed="rId3">
            <a:alphaModFix/>
          </a:blip>
          <a:stretch>
            <a:fillRect/>
          </a:stretch>
        </p:blipFill>
        <p:spPr>
          <a:xfrm>
            <a:off x="1167775" y="1082800"/>
            <a:ext cx="6331952" cy="39930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105"/>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lang="en" sz="2800"/>
              <a:t>MultiModel</a:t>
            </a:r>
            <a:endParaRPr sz="2800"/>
          </a:p>
        </p:txBody>
      </p:sp>
      <p:sp>
        <p:nvSpPr>
          <p:cNvPr id="720" name="Google Shape;720;p105"/>
          <p:cNvSpPr txBox="1"/>
          <p:nvPr>
            <p:ph idx="1" type="body"/>
          </p:nvPr>
        </p:nvSpPr>
        <p:spPr>
          <a:xfrm>
            <a:off x="669725" y="1372950"/>
            <a:ext cx="8028000" cy="2930100"/>
          </a:xfrm>
          <a:prstGeom prst="rect">
            <a:avLst/>
          </a:prstGeom>
          <a:noFill/>
          <a:ln>
            <a:noFill/>
          </a:ln>
        </p:spPr>
        <p:txBody>
          <a:bodyPr anchorCtr="0" anchor="ctr" bIns="32750" lIns="32750" spcFirstLastPara="1" rIns="32750" wrap="square" tIns="32750">
            <a:noAutofit/>
          </a:bodyPr>
          <a:lstStyle/>
          <a:p>
            <a:pPr indent="-336550" lvl="0" marL="457200" marR="0" rtl="0" algn="l">
              <a:lnSpc>
                <a:spcPct val="100000"/>
              </a:lnSpc>
              <a:spcBef>
                <a:spcPts val="2700"/>
              </a:spcBef>
              <a:spcAft>
                <a:spcPts val="0"/>
              </a:spcAft>
              <a:buSzPts val="1700"/>
              <a:buChar char="•"/>
            </a:pPr>
            <a:r>
              <a:rPr lang="en"/>
              <a:t>Trained on 8 tasks (4 WMT, ImageNet, COCO, WSJ, PTB)</a:t>
            </a:r>
            <a:endParaRPr/>
          </a:p>
          <a:p>
            <a:pPr indent="-336550" lvl="0" marL="457200" marR="0" rtl="0" algn="l">
              <a:lnSpc>
                <a:spcPct val="100000"/>
              </a:lnSpc>
              <a:spcBef>
                <a:spcPts val="0"/>
              </a:spcBef>
              <a:spcAft>
                <a:spcPts val="0"/>
              </a:spcAft>
              <a:buSzPts val="1700"/>
              <a:buChar char="•"/>
            </a:pPr>
            <a:r>
              <a:rPr lang="en"/>
              <a:t>Images still like convolutions (pure attention doesn’t work)</a:t>
            </a:r>
            <a:endParaRPr/>
          </a:p>
          <a:p>
            <a:pPr indent="-336550" lvl="0" marL="457200" marR="0" rtl="0" algn="l">
              <a:lnSpc>
                <a:spcPct val="100000"/>
              </a:lnSpc>
              <a:spcBef>
                <a:spcPts val="0"/>
              </a:spcBef>
              <a:spcAft>
                <a:spcPts val="0"/>
              </a:spcAft>
              <a:buSzPts val="1700"/>
              <a:buChar char="•"/>
            </a:pPr>
            <a:r>
              <a:rPr lang="en"/>
              <a:t>Modalities: down-stride and up-stride images, embed text</a:t>
            </a:r>
            <a:endParaRPr/>
          </a:p>
          <a:p>
            <a:pPr indent="-336550" lvl="0" marL="457200" marR="0" rtl="0" algn="l">
              <a:lnSpc>
                <a:spcPct val="100000"/>
              </a:lnSpc>
              <a:spcBef>
                <a:spcPts val="0"/>
              </a:spcBef>
              <a:spcAft>
                <a:spcPts val="0"/>
              </a:spcAft>
              <a:buSzPts val="1700"/>
              <a:buChar char="•"/>
            </a:pPr>
            <a:r>
              <a:rPr lang="en"/>
              <a:t>Architecture: convolutional encoder, transformer decoder</a:t>
            </a:r>
            <a:endParaRPr/>
          </a:p>
          <a:p>
            <a:pPr indent="-336550" lvl="1" marL="914400" marR="0" rtl="0" algn="l">
              <a:lnSpc>
                <a:spcPct val="100000"/>
              </a:lnSpc>
              <a:spcBef>
                <a:spcPts val="0"/>
              </a:spcBef>
              <a:spcAft>
                <a:spcPts val="0"/>
              </a:spcAft>
              <a:buSzPts val="1700"/>
              <a:buChar char="•"/>
            </a:pPr>
            <a:r>
              <a:rPr lang="en"/>
              <a:t>Convolution FF improves attention on many large tasks</a:t>
            </a:r>
            <a:endParaRPr/>
          </a:p>
          <a:p>
            <a:pPr indent="-336550" lvl="0" marL="457200" marR="0" rtl="0" algn="l">
              <a:lnSpc>
                <a:spcPct val="100000"/>
              </a:lnSpc>
              <a:spcBef>
                <a:spcPts val="0"/>
              </a:spcBef>
              <a:spcAft>
                <a:spcPts val="0"/>
              </a:spcAft>
              <a:buSzPts val="1700"/>
              <a:buChar char="•"/>
            </a:pPr>
            <a:r>
              <a:rPr lang="en"/>
              <a:t>Capacity: use Mixture-of-Experts as feed-forward layers</a:t>
            </a:r>
            <a:endParaRPr/>
          </a:p>
          <a:p>
            <a:pPr indent="0" lvl="0" marL="0" marR="0" rtl="0" algn="l">
              <a:lnSpc>
                <a:spcPct val="100000"/>
              </a:lnSpc>
              <a:spcBef>
                <a:spcPts val="2700"/>
              </a:spcBef>
              <a:spcAft>
                <a:spcPts val="0"/>
              </a:spcAft>
              <a:buNone/>
            </a:pPr>
            <a:r>
              <a:rPr lang="en"/>
              <a:t>How comes ImageNet improves PTB results?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106"/>
          <p:cNvSpPr txBox="1"/>
          <p:nvPr>
            <p:ph type="title"/>
          </p:nvPr>
        </p:nvSpPr>
        <p:spPr>
          <a:xfrm>
            <a:off x="669727" y="234404"/>
            <a:ext cx="7804500" cy="1138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Font typeface="Helvetica Neue Light"/>
              <a:buNone/>
            </a:pPr>
            <a:r>
              <a:rPr lang="en" sz="2800"/>
              <a:t>MultiModel: 4 WMT, ImageNet, COCO, WSJ, PTB</a:t>
            </a:r>
            <a:endParaRPr sz="2800"/>
          </a:p>
        </p:txBody>
      </p:sp>
      <p:pic>
        <p:nvPicPr>
          <p:cNvPr descr="image2.png" id="726" name="Google Shape;726;p106"/>
          <p:cNvPicPr preferRelativeResize="0"/>
          <p:nvPr/>
        </p:nvPicPr>
        <p:blipFill>
          <a:blip r:embed="rId3">
            <a:alphaModFix/>
          </a:blip>
          <a:stretch>
            <a:fillRect/>
          </a:stretch>
        </p:blipFill>
        <p:spPr>
          <a:xfrm>
            <a:off x="669725" y="1512224"/>
            <a:ext cx="7503876" cy="31141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730" name="Shape 730"/>
        <p:cNvGrpSpPr/>
        <p:nvPr/>
      </p:nvGrpSpPr>
      <p:grpSpPr>
        <a:xfrm>
          <a:off x="0" y="0"/>
          <a:ext cx="0" cy="0"/>
          <a:chOff x="0" y="0"/>
          <a:chExt cx="0" cy="0"/>
        </a:xfrm>
      </p:grpSpPr>
      <p:pic>
        <p:nvPicPr>
          <p:cNvPr id="731" name="Google Shape;731;p107"/>
          <p:cNvPicPr preferRelativeResize="0"/>
          <p:nvPr/>
        </p:nvPicPr>
        <p:blipFill rotWithShape="1">
          <a:blip r:embed="rId3">
            <a:alphaModFix/>
          </a:blip>
          <a:srcRect b="0" l="12190" r="10115" t="0"/>
          <a:stretch/>
        </p:blipFill>
        <p:spPr>
          <a:xfrm>
            <a:off x="0" y="0"/>
            <a:ext cx="9144004" cy="5143501"/>
          </a:xfrm>
          <a:prstGeom prst="rect">
            <a:avLst/>
          </a:prstGeom>
          <a:noFill/>
          <a:ln>
            <a:noFill/>
          </a:ln>
        </p:spPr>
      </p:pic>
      <p:sp>
        <p:nvSpPr>
          <p:cNvPr id="732" name="Google Shape;732;p107"/>
          <p:cNvSpPr txBox="1"/>
          <p:nvPr>
            <p:ph idx="4294967295" type="title"/>
          </p:nvPr>
        </p:nvSpPr>
        <p:spPr>
          <a:xfrm>
            <a:off x="626456" y="2521134"/>
            <a:ext cx="7645800" cy="2019900"/>
          </a:xfrm>
          <a:prstGeom prst="rect">
            <a:avLst/>
          </a:prstGeom>
          <a:no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445863"/>
              </a:buClr>
              <a:buFont typeface="Roboto"/>
              <a:buNone/>
            </a:pPr>
            <a:r>
              <a:rPr lang="en" sz="4500">
                <a:solidFill>
                  <a:srgbClr val="FFFFFF"/>
                </a:solidFill>
                <a:latin typeface="Roboto"/>
                <a:ea typeface="Roboto"/>
                <a:cs typeface="Roboto"/>
                <a:sym typeface="Roboto"/>
              </a:rPr>
              <a:t>Tensor2Tensor</a:t>
            </a:r>
            <a:endParaRPr>
              <a:solidFill>
                <a:srgbClr val="FFFFFF"/>
              </a:solidFill>
            </a:endParaRPr>
          </a:p>
          <a:p>
            <a:pPr indent="0" lvl="0" marL="0" marR="0" rtl="0" algn="l">
              <a:lnSpc>
                <a:spcPct val="150000"/>
              </a:lnSpc>
              <a:spcBef>
                <a:spcPts val="400"/>
              </a:spcBef>
              <a:spcAft>
                <a:spcPts val="0"/>
              </a:spcAft>
              <a:buClr>
                <a:srgbClr val="445863"/>
              </a:buClr>
              <a:buFont typeface="Roboto"/>
              <a:buNone/>
            </a:pPr>
            <a:r>
              <a:t/>
            </a:r>
            <a:endParaRPr>
              <a:solidFill>
                <a:srgbClr val="FFFFFF"/>
              </a:solidFill>
            </a:endParaRPr>
          </a:p>
          <a:p>
            <a:pPr indent="0" lvl="0" marL="0" marR="0" rtl="0" algn="l">
              <a:lnSpc>
                <a:spcPct val="100000"/>
              </a:lnSpc>
              <a:spcBef>
                <a:spcPts val="400"/>
              </a:spcBef>
              <a:spcAft>
                <a:spcPts val="0"/>
              </a:spcAft>
              <a:buClr>
                <a:srgbClr val="000000"/>
              </a:buClr>
              <a:buFont typeface="Arial"/>
              <a:buNone/>
            </a:pPr>
            <a:r>
              <a:t/>
            </a:r>
            <a:endParaRPr b="0" i="0" sz="3800" u="none" cap="none" strike="noStrike">
              <a:solidFill>
                <a:srgbClr val="FFFFFF"/>
              </a:solidFill>
              <a:latin typeface="Roboto"/>
              <a:ea typeface="Roboto"/>
              <a:cs typeface="Roboto"/>
              <a:sym typeface="Roboto"/>
            </a:endParaRPr>
          </a:p>
        </p:txBody>
      </p:sp>
    </p:spTree>
  </p:cSld>
  <p:clrMapOvr>
    <a:masterClrMapping/>
  </p:clrMapOvr>
  <p:transition spd="slow">
    <p:fade thruBlk="1"/>
  </p:transition>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alpha val="29409"/>
          </a:srgbClr>
        </a:solidFill>
      </p:bgPr>
    </p:bg>
    <p:spTree>
      <p:nvGrpSpPr>
        <p:cNvPr id="736" name="Shape 736"/>
        <p:cNvGrpSpPr/>
        <p:nvPr/>
      </p:nvGrpSpPr>
      <p:grpSpPr>
        <a:xfrm>
          <a:off x="0" y="0"/>
          <a:ext cx="0" cy="0"/>
          <a:chOff x="0" y="0"/>
          <a:chExt cx="0" cy="0"/>
        </a:xfrm>
      </p:grpSpPr>
      <p:sp>
        <p:nvSpPr>
          <p:cNvPr id="737" name="Google Shape;737;p108"/>
          <p:cNvSpPr/>
          <p:nvPr/>
        </p:nvSpPr>
        <p:spPr>
          <a:xfrm>
            <a:off x="640463" y="652331"/>
            <a:ext cx="7618800" cy="4287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00"/>
              <a:buFont typeface="Arial"/>
              <a:buNone/>
            </a:pPr>
            <a:r>
              <a:rPr lang="en" sz="4500">
                <a:solidFill>
                  <a:srgbClr val="445863"/>
                </a:solidFill>
                <a:latin typeface="Roboto"/>
                <a:ea typeface="Roboto"/>
                <a:cs typeface="Roboto"/>
                <a:sym typeface="Roboto"/>
              </a:rPr>
              <a:t>Tensor2Tensor</a:t>
            </a:r>
            <a:endParaRPr sz="4500">
              <a:solidFill>
                <a:srgbClr val="445863"/>
              </a:solidFill>
              <a:latin typeface="Roboto"/>
              <a:ea typeface="Roboto"/>
              <a:cs typeface="Roboto"/>
              <a:sym typeface="Roboto"/>
            </a:endParaRPr>
          </a:p>
          <a:p>
            <a:pPr indent="0" lvl="0" marL="0" rtl="0" algn="l">
              <a:spcBef>
                <a:spcPts val="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0" lvl="0" marL="0" rtl="0" algn="l">
              <a:lnSpc>
                <a:spcPct val="115000"/>
              </a:lnSpc>
              <a:spcBef>
                <a:spcPts val="0"/>
              </a:spcBef>
              <a:spcAft>
                <a:spcPts val="0"/>
              </a:spcAft>
              <a:buClr>
                <a:srgbClr val="000000"/>
              </a:buClr>
              <a:buSzPts val="400"/>
              <a:buFont typeface="Arial"/>
              <a:buNone/>
            </a:pPr>
            <a:r>
              <a:rPr lang="en" sz="2300" u="sng">
                <a:solidFill>
                  <a:srgbClr val="F6911E"/>
                </a:solidFill>
                <a:latin typeface="Roboto"/>
                <a:ea typeface="Roboto"/>
                <a:cs typeface="Roboto"/>
                <a:sym typeface="Roboto"/>
                <a:hlinkClick r:id="rId3"/>
              </a:rPr>
              <a:t>Tensor2Tensor</a:t>
            </a:r>
            <a:r>
              <a:rPr lang="en" sz="2300">
                <a:solidFill>
                  <a:srgbClr val="445863"/>
                </a:solidFill>
                <a:latin typeface="Roboto"/>
                <a:ea typeface="Roboto"/>
                <a:cs typeface="Roboto"/>
                <a:sym typeface="Roboto"/>
              </a:rPr>
              <a:t> (T2T) is a library of deep learning models and datasets designed to </a:t>
            </a:r>
            <a:r>
              <a:rPr lang="en" sz="2300">
                <a:solidFill>
                  <a:srgbClr val="445863"/>
                </a:solidFill>
                <a:latin typeface="Roboto"/>
                <a:ea typeface="Roboto"/>
                <a:cs typeface="Roboto"/>
                <a:sym typeface="Roboto"/>
              </a:rPr>
              <a:t>make deep learning more accessible</a:t>
            </a:r>
            <a:r>
              <a:rPr lang="en" sz="2300">
                <a:solidFill>
                  <a:srgbClr val="445863"/>
                </a:solidFill>
                <a:latin typeface="Roboto"/>
                <a:ea typeface="Roboto"/>
                <a:cs typeface="Roboto"/>
                <a:sym typeface="Roboto"/>
              </a:rPr>
              <a:t> </a:t>
            </a:r>
            <a:r>
              <a:rPr lang="en" sz="2300" u="sng">
                <a:solidFill>
                  <a:srgbClr val="445863"/>
                </a:solidFill>
                <a:latin typeface="Roboto"/>
                <a:ea typeface="Roboto"/>
                <a:cs typeface="Roboto"/>
                <a:sym typeface="Roboto"/>
                <a:hlinkClick r:id="rId4"/>
              </a:rPr>
              <a:t>accelerate ML research</a:t>
            </a:r>
            <a:r>
              <a:rPr lang="en" sz="2300">
                <a:solidFill>
                  <a:srgbClr val="445863"/>
                </a:solidFill>
                <a:latin typeface="Roboto"/>
                <a:ea typeface="Roboto"/>
                <a:cs typeface="Roboto"/>
                <a:sym typeface="Roboto"/>
              </a:rPr>
              <a:t>.</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234950" lvl="0" marL="177800" rtl="0" algn="l">
              <a:lnSpc>
                <a:spcPct val="115000"/>
              </a:lnSpc>
              <a:spcBef>
                <a:spcPts val="4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Datasets</a:t>
            </a:r>
            <a:r>
              <a:rPr lang="en" sz="2300">
                <a:solidFill>
                  <a:srgbClr val="445863"/>
                </a:solidFill>
                <a:latin typeface="Roboto"/>
                <a:ea typeface="Roboto"/>
                <a:cs typeface="Roboto"/>
                <a:sym typeface="Roboto"/>
              </a:rPr>
              <a:t>: ImageNet, CIFAR, MNIST, Coco, WMT,  LM1B, ...</a:t>
            </a:r>
            <a:endParaRPr sz="2300">
              <a:solidFill>
                <a:srgbClr val="445863"/>
              </a:solidFill>
              <a:latin typeface="Roboto"/>
              <a:ea typeface="Roboto"/>
              <a:cs typeface="Roboto"/>
              <a:sym typeface="Roboto"/>
            </a:endParaRPr>
          </a:p>
          <a:p>
            <a:pPr indent="-234950" lvl="0" marL="177800" rtl="0" algn="l">
              <a:lnSpc>
                <a:spcPct val="115000"/>
              </a:lnSpc>
              <a:spcBef>
                <a:spcPts val="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Models</a:t>
            </a:r>
            <a:r>
              <a:rPr lang="en" sz="2300">
                <a:solidFill>
                  <a:srgbClr val="445863"/>
                </a:solidFill>
                <a:latin typeface="Roboto"/>
                <a:ea typeface="Roboto"/>
                <a:cs typeface="Roboto"/>
                <a:sym typeface="Roboto"/>
              </a:rPr>
              <a:t>: ResNet, RevNet, ShakeShake, Xception, SliceNet, Transformer, ByteNet, Neural GPU, LSTM, ...</a:t>
            </a:r>
            <a:endParaRPr sz="2300">
              <a:solidFill>
                <a:srgbClr val="445863"/>
              </a:solidFill>
              <a:latin typeface="Roboto"/>
              <a:ea typeface="Roboto"/>
              <a:cs typeface="Roboto"/>
              <a:sym typeface="Roboto"/>
            </a:endParaRPr>
          </a:p>
          <a:p>
            <a:pPr indent="-234950" lvl="0" marL="177800" rtl="0" algn="l">
              <a:lnSpc>
                <a:spcPct val="115000"/>
              </a:lnSpc>
              <a:spcBef>
                <a:spcPts val="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Tools</a:t>
            </a:r>
            <a:r>
              <a:rPr lang="en" sz="2300">
                <a:solidFill>
                  <a:srgbClr val="445863"/>
                </a:solidFill>
                <a:latin typeface="Roboto"/>
                <a:ea typeface="Roboto"/>
                <a:cs typeface="Roboto"/>
                <a:sym typeface="Roboto"/>
              </a:rPr>
              <a:t>: cloud training, hyperparameter tuning, TPU, ...</a:t>
            </a:r>
            <a:endParaRPr sz="2300">
              <a:solidFill>
                <a:srgbClr val="445863"/>
              </a:solidFill>
              <a:latin typeface="Roboto"/>
              <a:ea typeface="Roboto"/>
              <a:cs typeface="Roboto"/>
              <a:sym typeface="Roboto"/>
            </a:endParaRPr>
          </a:p>
          <a:p>
            <a:pPr indent="0" lvl="0" marL="0" rtl="0" algn="l">
              <a:lnSpc>
                <a:spcPct val="110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0000"/>
              </a:lnSpc>
              <a:spcBef>
                <a:spcPts val="60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0" lvl="0" marL="0" marR="0" rtl="0" algn="l">
              <a:lnSpc>
                <a:spcPct val="110000"/>
              </a:lnSpc>
              <a:spcBef>
                <a:spcPts val="600"/>
              </a:spcBef>
              <a:spcAft>
                <a:spcPts val="0"/>
              </a:spcAft>
              <a:buClr>
                <a:srgbClr val="5D6ABF"/>
              </a:buClr>
              <a:buFont typeface="Roboto"/>
              <a:buNone/>
            </a:pPr>
            <a:r>
              <a:t/>
            </a:r>
            <a:endParaRPr sz="2300">
              <a:solidFill>
                <a:srgbClr val="445863"/>
              </a:solidFill>
              <a:latin typeface="Roboto"/>
              <a:ea typeface="Roboto"/>
              <a:cs typeface="Roboto"/>
              <a:sym typeface="Roboto"/>
            </a:endParaRPr>
          </a:p>
        </p:txBody>
      </p:sp>
    </p:spTree>
  </p:cSld>
  <p:clrMapOvr>
    <a:masterClrMapping/>
  </p:clrMapOvr>
  <p:transition spd="slow">
    <p:fade thruBlk="1"/>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alpha val="29409"/>
          </a:srgbClr>
        </a:solidFill>
      </p:bgPr>
    </p:bg>
    <p:spTree>
      <p:nvGrpSpPr>
        <p:cNvPr id="741" name="Shape 741"/>
        <p:cNvGrpSpPr/>
        <p:nvPr/>
      </p:nvGrpSpPr>
      <p:grpSpPr>
        <a:xfrm>
          <a:off x="0" y="0"/>
          <a:ext cx="0" cy="0"/>
          <a:chOff x="0" y="0"/>
          <a:chExt cx="0" cy="0"/>
        </a:xfrm>
      </p:grpSpPr>
      <p:sp>
        <p:nvSpPr>
          <p:cNvPr id="742" name="Google Shape;742;p109"/>
          <p:cNvSpPr/>
          <p:nvPr/>
        </p:nvSpPr>
        <p:spPr>
          <a:xfrm>
            <a:off x="640463" y="652331"/>
            <a:ext cx="7618800" cy="4287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00"/>
              <a:buFont typeface="Arial"/>
              <a:buNone/>
            </a:pPr>
            <a:r>
              <a:rPr lang="en" sz="4500">
                <a:solidFill>
                  <a:srgbClr val="445863"/>
                </a:solidFill>
                <a:latin typeface="Roboto"/>
                <a:ea typeface="Roboto"/>
                <a:cs typeface="Roboto"/>
                <a:sym typeface="Roboto"/>
              </a:rPr>
              <a:t>Tensor2Tensor Code (</a:t>
            </a:r>
            <a:r>
              <a:rPr lang="en" sz="4500" u="sng">
                <a:solidFill>
                  <a:srgbClr val="F6911E"/>
                </a:solidFill>
                <a:latin typeface="Roboto"/>
                <a:ea typeface="Roboto"/>
                <a:cs typeface="Roboto"/>
                <a:sym typeface="Roboto"/>
                <a:hlinkClick r:id="rId3"/>
              </a:rPr>
              <a:t>github</a:t>
            </a:r>
            <a:r>
              <a:rPr lang="en" sz="4500">
                <a:solidFill>
                  <a:srgbClr val="445863"/>
                </a:solidFill>
                <a:latin typeface="Roboto"/>
                <a:ea typeface="Roboto"/>
                <a:cs typeface="Roboto"/>
                <a:sym typeface="Roboto"/>
              </a:rPr>
              <a:t>)</a:t>
            </a:r>
            <a:endParaRPr sz="4500">
              <a:solidFill>
                <a:srgbClr val="445863"/>
              </a:solidFill>
              <a:latin typeface="Roboto"/>
              <a:ea typeface="Roboto"/>
              <a:cs typeface="Roboto"/>
              <a:sym typeface="Roboto"/>
            </a:endParaRPr>
          </a:p>
          <a:p>
            <a:pPr indent="0" lvl="0" marL="0" rtl="0" algn="l">
              <a:spcBef>
                <a:spcPts val="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234950" lvl="0" marL="177800" rtl="0" algn="l">
              <a:lnSpc>
                <a:spcPct val="115000"/>
              </a:lnSpc>
              <a:spcBef>
                <a:spcPts val="600"/>
              </a:spcBef>
              <a:spcAft>
                <a:spcPts val="0"/>
              </a:spcAft>
              <a:buClr>
                <a:srgbClr val="445863"/>
              </a:buClr>
              <a:buSzPts val="2300"/>
              <a:buFont typeface="Roboto"/>
              <a:buChar char="●"/>
            </a:pPr>
            <a:r>
              <a:rPr lang="en" sz="2300">
                <a:solidFill>
                  <a:srgbClr val="445863"/>
                </a:solidFill>
                <a:latin typeface="Inconsolata"/>
                <a:ea typeface="Inconsolata"/>
                <a:cs typeface="Inconsolata"/>
                <a:sym typeface="Inconsolata"/>
              </a:rPr>
              <a:t>data_generators/</a:t>
            </a:r>
            <a:r>
              <a:rPr lang="en" sz="2300">
                <a:solidFill>
                  <a:srgbClr val="445863"/>
                </a:solidFill>
                <a:latin typeface="Roboto"/>
                <a:ea typeface="Roboto"/>
                <a:cs typeface="Roboto"/>
                <a:sym typeface="Roboto"/>
              </a:rPr>
              <a:t> : datasets, must subclass </a:t>
            </a:r>
            <a:r>
              <a:rPr lang="en" sz="2300" u="sng">
                <a:solidFill>
                  <a:srgbClr val="F6911E"/>
                </a:solidFill>
                <a:latin typeface="Inconsolata"/>
                <a:ea typeface="Inconsolata"/>
                <a:cs typeface="Inconsolata"/>
                <a:sym typeface="Inconsolata"/>
                <a:hlinkClick r:id="rId4"/>
              </a:rPr>
              <a:t>Problem</a:t>
            </a:r>
            <a:endParaRPr sz="2300">
              <a:solidFill>
                <a:srgbClr val="F6911E"/>
              </a:solidFill>
              <a:latin typeface="Inconsolata"/>
              <a:ea typeface="Inconsolata"/>
              <a:cs typeface="Inconsolata"/>
              <a:sym typeface="Inconsolata"/>
            </a:endParaRPr>
          </a:p>
          <a:p>
            <a:pPr indent="-234950" lvl="0" marL="177800" rtl="0" algn="l">
              <a:lnSpc>
                <a:spcPct val="115000"/>
              </a:lnSpc>
              <a:spcBef>
                <a:spcPts val="0"/>
              </a:spcBef>
              <a:spcAft>
                <a:spcPts val="0"/>
              </a:spcAft>
              <a:buClr>
                <a:srgbClr val="445863"/>
              </a:buClr>
              <a:buSzPts val="2300"/>
              <a:buFont typeface="Roboto"/>
              <a:buChar char="●"/>
            </a:pPr>
            <a:r>
              <a:rPr lang="en" sz="2300">
                <a:solidFill>
                  <a:srgbClr val="445863"/>
                </a:solidFill>
                <a:latin typeface="Inconsolata"/>
                <a:ea typeface="Inconsolata"/>
                <a:cs typeface="Inconsolata"/>
                <a:sym typeface="Inconsolata"/>
              </a:rPr>
              <a:t>models/</a:t>
            </a:r>
            <a:r>
              <a:rPr lang="en" sz="2300">
                <a:solidFill>
                  <a:srgbClr val="445863"/>
                </a:solidFill>
                <a:latin typeface="Roboto"/>
                <a:ea typeface="Roboto"/>
                <a:cs typeface="Roboto"/>
                <a:sym typeface="Roboto"/>
              </a:rPr>
              <a:t> : models, must subclass </a:t>
            </a:r>
            <a:r>
              <a:rPr lang="en" sz="2300" u="sng">
                <a:solidFill>
                  <a:srgbClr val="F6911E"/>
                </a:solidFill>
                <a:latin typeface="Inconsolata"/>
                <a:ea typeface="Inconsolata"/>
                <a:cs typeface="Inconsolata"/>
                <a:sym typeface="Inconsolata"/>
                <a:hlinkClick r:id="rId5"/>
              </a:rPr>
              <a:t>T2TModel</a:t>
            </a:r>
            <a:endParaRPr sz="2300">
              <a:solidFill>
                <a:srgbClr val="F6911E"/>
              </a:solidFill>
              <a:latin typeface="Inconsolata"/>
              <a:ea typeface="Inconsolata"/>
              <a:cs typeface="Inconsolata"/>
              <a:sym typeface="Inconsolata"/>
            </a:endParaRPr>
          </a:p>
          <a:p>
            <a:pPr indent="-234950" lvl="0" marL="177800" rtl="0" algn="l">
              <a:lnSpc>
                <a:spcPct val="115000"/>
              </a:lnSpc>
              <a:spcBef>
                <a:spcPts val="0"/>
              </a:spcBef>
              <a:spcAft>
                <a:spcPts val="0"/>
              </a:spcAft>
              <a:buClr>
                <a:srgbClr val="445863"/>
              </a:buClr>
              <a:buSzPts val="2300"/>
              <a:buFont typeface="Roboto"/>
              <a:buChar char="●"/>
            </a:pPr>
            <a:r>
              <a:rPr lang="en" sz="2300">
                <a:solidFill>
                  <a:srgbClr val="445863"/>
                </a:solidFill>
                <a:latin typeface="Inconsolata"/>
                <a:ea typeface="Inconsolata"/>
                <a:cs typeface="Inconsolata"/>
                <a:sym typeface="Inconsolata"/>
              </a:rPr>
              <a:t>utils/</a:t>
            </a:r>
            <a:r>
              <a:rPr lang="en" sz="2300">
                <a:solidFill>
                  <a:srgbClr val="445863"/>
                </a:solidFill>
                <a:latin typeface="Roboto"/>
                <a:ea typeface="Roboto"/>
                <a:cs typeface="Roboto"/>
                <a:sym typeface="Roboto"/>
              </a:rPr>
              <a:t> , </a:t>
            </a:r>
            <a:r>
              <a:rPr lang="en" sz="2300">
                <a:solidFill>
                  <a:srgbClr val="445863"/>
                </a:solidFill>
                <a:latin typeface="Inconsolata"/>
                <a:ea typeface="Inconsolata"/>
                <a:cs typeface="Inconsolata"/>
                <a:sym typeface="Inconsolata"/>
              </a:rPr>
              <a:t>bin/</a:t>
            </a:r>
            <a:r>
              <a:rPr lang="en" sz="2300">
                <a:solidFill>
                  <a:srgbClr val="445863"/>
                </a:solidFill>
                <a:latin typeface="Roboto"/>
                <a:ea typeface="Roboto"/>
                <a:cs typeface="Roboto"/>
                <a:sym typeface="Roboto"/>
              </a:rPr>
              <a:t> , etc. : utilities, binaries, cloud helpers,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400"/>
              <a:buFont typeface="Arial"/>
              <a:buNone/>
            </a:pPr>
            <a:r>
              <a:rPr lang="en" sz="1500">
                <a:solidFill>
                  <a:srgbClr val="445863"/>
                </a:solidFill>
                <a:latin typeface="Inconsolata"/>
                <a:ea typeface="Inconsolata"/>
                <a:cs typeface="Inconsolata"/>
                <a:sym typeface="Inconsolata"/>
              </a:rPr>
              <a:t>pip install tensor2tensor &amp;&amp; t2t-trainer \</a:t>
            </a:r>
            <a:endParaRPr sz="1500">
              <a:solidFill>
                <a:srgbClr val="445863"/>
              </a:solidFill>
              <a:latin typeface="Inconsolata"/>
              <a:ea typeface="Inconsolata"/>
              <a:cs typeface="Inconsolata"/>
              <a:sym typeface="Inconsolata"/>
            </a:endParaRPr>
          </a:p>
          <a:p>
            <a:pPr indent="0" lvl="0" marL="0" rtl="0" algn="l">
              <a:lnSpc>
                <a:spcPct val="115000"/>
              </a:lnSpc>
              <a:spcBef>
                <a:spcPts val="600"/>
              </a:spcBef>
              <a:spcAft>
                <a:spcPts val="0"/>
              </a:spcAft>
              <a:buClr>
                <a:schemeClr val="dk1"/>
              </a:buClr>
              <a:buSzPts val="400"/>
              <a:buFont typeface="Arial"/>
              <a:buNone/>
            </a:pPr>
            <a:r>
              <a:rPr lang="en" sz="1500">
                <a:solidFill>
                  <a:srgbClr val="445863"/>
                </a:solidFill>
                <a:latin typeface="Inconsolata"/>
                <a:ea typeface="Inconsolata"/>
                <a:cs typeface="Inconsolata"/>
                <a:sym typeface="Inconsolata"/>
              </a:rPr>
              <a:t>  --generate_data --data_dir=~/t2t_data --output_dir=~/t2t_train/mnist \</a:t>
            </a:r>
            <a:endParaRPr sz="1500">
              <a:solidFill>
                <a:srgbClr val="445863"/>
              </a:solidFill>
              <a:latin typeface="Inconsolata"/>
              <a:ea typeface="Inconsolata"/>
              <a:cs typeface="Inconsolata"/>
              <a:sym typeface="Inconsolata"/>
            </a:endParaRPr>
          </a:p>
          <a:p>
            <a:pPr indent="0" lvl="0" marL="0" rtl="0" algn="l">
              <a:lnSpc>
                <a:spcPct val="115000"/>
              </a:lnSpc>
              <a:spcBef>
                <a:spcPts val="600"/>
              </a:spcBef>
              <a:spcAft>
                <a:spcPts val="0"/>
              </a:spcAft>
              <a:buClr>
                <a:schemeClr val="dk1"/>
              </a:buClr>
              <a:buSzPts val="400"/>
              <a:buFont typeface="Arial"/>
              <a:buNone/>
            </a:pPr>
            <a:r>
              <a:rPr lang="en" sz="1500">
                <a:solidFill>
                  <a:srgbClr val="445863"/>
                </a:solidFill>
                <a:latin typeface="Inconsolata"/>
                <a:ea typeface="Inconsolata"/>
                <a:cs typeface="Inconsolata"/>
                <a:sym typeface="Inconsolata"/>
              </a:rPr>
              <a:t>  --problems=image_mnist --model=shake_shake --hparams_set=shake_shake_quick \</a:t>
            </a:r>
            <a:endParaRPr sz="1500">
              <a:solidFill>
                <a:srgbClr val="445863"/>
              </a:solidFill>
              <a:latin typeface="Inconsolata"/>
              <a:ea typeface="Inconsolata"/>
              <a:cs typeface="Inconsolata"/>
              <a:sym typeface="Inconsolata"/>
            </a:endParaRPr>
          </a:p>
          <a:p>
            <a:pPr indent="0" lvl="0" marL="0" rtl="0" algn="l">
              <a:lnSpc>
                <a:spcPct val="115000"/>
              </a:lnSpc>
              <a:spcBef>
                <a:spcPts val="600"/>
              </a:spcBef>
              <a:spcAft>
                <a:spcPts val="0"/>
              </a:spcAft>
              <a:buClr>
                <a:schemeClr val="dk1"/>
              </a:buClr>
              <a:buSzPts val="400"/>
              <a:buFont typeface="Arial"/>
              <a:buNone/>
            </a:pPr>
            <a:r>
              <a:rPr lang="en" sz="1500">
                <a:solidFill>
                  <a:srgbClr val="445863"/>
                </a:solidFill>
                <a:latin typeface="Inconsolata"/>
                <a:ea typeface="Inconsolata"/>
                <a:cs typeface="Inconsolata"/>
                <a:sym typeface="Inconsolata"/>
              </a:rPr>
              <a:t>  --train_steps=1000 --eval_steps=100</a:t>
            </a:r>
            <a:endParaRPr sz="1500">
              <a:solidFill>
                <a:srgbClr val="445863"/>
              </a:solidFill>
              <a:latin typeface="Inconsolata"/>
              <a:ea typeface="Inconsolata"/>
              <a:cs typeface="Inconsolata"/>
              <a:sym typeface="Inconsolata"/>
            </a:endParaRPr>
          </a:p>
          <a:p>
            <a:pPr indent="0" lvl="0" marL="0" rtl="0" algn="l">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400"/>
              <a:buFont typeface="Arial"/>
              <a:buNone/>
            </a:pPr>
            <a:r>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400"/>
              <a:buFont typeface="Arial"/>
              <a:buNone/>
            </a:pPr>
            <a:r>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Clr>
                <a:schemeClr val="dk1"/>
              </a:buClr>
              <a:buSzPts val="400"/>
              <a:buFont typeface="Arial"/>
              <a:buNone/>
            </a:pPr>
            <a:r>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0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0000"/>
              </a:lnSpc>
              <a:spcBef>
                <a:spcPts val="60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0" lvl="0" marL="0" marR="0" rtl="0" algn="l">
              <a:lnSpc>
                <a:spcPct val="110000"/>
              </a:lnSpc>
              <a:spcBef>
                <a:spcPts val="600"/>
              </a:spcBef>
              <a:spcAft>
                <a:spcPts val="0"/>
              </a:spcAft>
              <a:buClr>
                <a:srgbClr val="5D6ABF"/>
              </a:buClr>
              <a:buFont typeface="Roboto"/>
              <a:buNone/>
            </a:pPr>
            <a:r>
              <a:t/>
            </a:r>
            <a:endParaRPr sz="2300">
              <a:solidFill>
                <a:srgbClr val="445863"/>
              </a:solidFill>
              <a:latin typeface="Roboto"/>
              <a:ea typeface="Roboto"/>
              <a:cs typeface="Roboto"/>
              <a:sym typeface="Roboto"/>
            </a:endParaRPr>
          </a:p>
        </p:txBody>
      </p:sp>
    </p:spTree>
  </p:cSld>
  <p:clrMapOvr>
    <a:masterClrMapping/>
  </p:clrMapOvr>
  <p:transition spd="slow">
    <p:fade thruBlk="1"/>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45863"/>
        </a:solidFill>
      </p:bgPr>
    </p:bg>
    <p:spTree>
      <p:nvGrpSpPr>
        <p:cNvPr id="746" name="Shape 746"/>
        <p:cNvGrpSpPr/>
        <p:nvPr/>
      </p:nvGrpSpPr>
      <p:grpSpPr>
        <a:xfrm>
          <a:off x="0" y="0"/>
          <a:ext cx="0" cy="0"/>
          <a:chOff x="0" y="0"/>
          <a:chExt cx="0" cy="0"/>
        </a:xfrm>
      </p:grpSpPr>
      <p:sp>
        <p:nvSpPr>
          <p:cNvPr id="747" name="Google Shape;747;p110"/>
          <p:cNvSpPr/>
          <p:nvPr/>
        </p:nvSpPr>
        <p:spPr>
          <a:xfrm>
            <a:off x="767353" y="663975"/>
            <a:ext cx="7845000" cy="3973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400"/>
              <a:buFont typeface="Arial"/>
              <a:buNone/>
            </a:pPr>
            <a:r>
              <a:rPr lang="en" sz="4500">
                <a:solidFill>
                  <a:schemeClr val="lt1"/>
                </a:solidFill>
                <a:latin typeface="Roboto"/>
                <a:ea typeface="Roboto"/>
                <a:cs typeface="Roboto"/>
                <a:sym typeface="Roboto"/>
              </a:rPr>
              <a:t>Tensor2Tensor Problem </a:t>
            </a:r>
            <a:r>
              <a:rPr lang="en" sz="4500">
                <a:solidFill>
                  <a:srgbClr val="FFFFFF"/>
                </a:solidFill>
                <a:latin typeface="Roboto"/>
                <a:ea typeface="Roboto"/>
                <a:cs typeface="Roboto"/>
                <a:sym typeface="Roboto"/>
              </a:rPr>
              <a:t>Class</a:t>
            </a:r>
            <a:endParaRPr sz="4500">
              <a:solidFill>
                <a:srgbClr val="FFFFFF"/>
              </a:solidFill>
              <a:latin typeface="Roboto"/>
              <a:ea typeface="Roboto"/>
              <a:cs typeface="Roboto"/>
              <a:sym typeface="Roboto"/>
            </a:endParaRPr>
          </a:p>
          <a:p>
            <a:pPr indent="0" lvl="0" marL="0" rtl="0" algn="l">
              <a:spcBef>
                <a:spcPts val="0"/>
              </a:spcBef>
              <a:spcAft>
                <a:spcPts val="0"/>
              </a:spcAft>
              <a:buClr>
                <a:schemeClr val="dk1"/>
              </a:buClr>
              <a:buSzPts val="400"/>
              <a:buFont typeface="Arial"/>
              <a:buNone/>
            </a:pPr>
            <a:r>
              <a:t/>
            </a:r>
            <a:endParaRPr sz="2300">
              <a:solidFill>
                <a:srgbClr val="FFFFFF"/>
              </a:solidFill>
              <a:latin typeface="Roboto"/>
              <a:ea typeface="Roboto"/>
              <a:cs typeface="Roboto"/>
              <a:sym typeface="Roboto"/>
            </a:endParaRPr>
          </a:p>
          <a:p>
            <a:pPr indent="0" lvl="0" marL="0" rtl="0" algn="l">
              <a:spcBef>
                <a:spcPts val="0"/>
              </a:spcBef>
              <a:spcAft>
                <a:spcPts val="0"/>
              </a:spcAft>
              <a:buClr>
                <a:schemeClr val="dk1"/>
              </a:buClr>
              <a:buSzPts val="400"/>
              <a:buFont typeface="Arial"/>
              <a:buNone/>
            </a:pPr>
            <a:r>
              <a:t/>
            </a:r>
            <a:endParaRPr sz="1500">
              <a:solidFill>
                <a:srgbClr val="445863"/>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400"/>
              <a:buFont typeface="Arial"/>
              <a:buNone/>
            </a:pPr>
            <a:r>
              <a:rPr lang="en" sz="1500">
                <a:solidFill>
                  <a:srgbClr val="F4B400"/>
                </a:solidFill>
                <a:latin typeface="Inconsolata"/>
                <a:ea typeface="Inconsolata"/>
                <a:cs typeface="Inconsolata"/>
                <a:sym typeface="Inconsolata"/>
              </a:rPr>
              <a:t>@registry</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register_problem</a:t>
            </a:r>
            <a:r>
              <a:rPr lang="en" sz="1500">
                <a:solidFill>
                  <a:srgbClr val="A3A3A3"/>
                </a:solidFill>
                <a:latin typeface="Inconsolata"/>
                <a:ea typeface="Inconsolata"/>
                <a:cs typeface="Inconsolata"/>
                <a:sym typeface="Inconsolata"/>
              </a:rPr>
              <a:t>(</a:t>
            </a:r>
            <a:r>
              <a:rPr lang="en" sz="1500">
                <a:solidFill>
                  <a:srgbClr val="57BB8A"/>
                </a:solidFill>
                <a:latin typeface="Inconsolata"/>
                <a:ea typeface="Inconsolata"/>
                <a:cs typeface="Inconsolata"/>
                <a:sym typeface="Inconsolata"/>
              </a:rPr>
              <a:t>"wmt_ende_tokens_8k"</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7BAAF7"/>
                </a:solidFill>
                <a:latin typeface="Inconsolata"/>
                <a:ea typeface="Inconsolata"/>
                <a:cs typeface="Inconsolata"/>
                <a:sym typeface="Inconsolata"/>
              </a:rPr>
              <a:t>class</a:t>
            </a:r>
            <a:r>
              <a:rPr lang="en" sz="1500">
                <a:solidFill>
                  <a:srgbClr val="FFFFFF"/>
                </a:solidFill>
                <a:latin typeface="Inconsolata"/>
                <a:ea typeface="Inconsolata"/>
                <a:cs typeface="Inconsolata"/>
                <a:sym typeface="Inconsolata"/>
              </a:rPr>
              <a:t> </a:t>
            </a:r>
            <a:r>
              <a:rPr lang="en" sz="1500">
                <a:solidFill>
                  <a:srgbClr val="FF8A65"/>
                </a:solidFill>
                <a:latin typeface="Inconsolata"/>
                <a:ea typeface="Inconsolata"/>
                <a:cs typeface="Inconsolata"/>
                <a:sym typeface="Inconsolata"/>
              </a:rPr>
              <a:t>WMTEnDeTokens8k</a:t>
            </a:r>
            <a:r>
              <a:rPr lang="en" sz="1500">
                <a:solidFill>
                  <a:srgbClr val="A3A3A3"/>
                </a:solidFill>
                <a:latin typeface="Inconsolata"/>
                <a:ea typeface="Inconsolata"/>
                <a:cs typeface="Inconsolata"/>
                <a:sym typeface="Inconsolata"/>
              </a:rPr>
              <a:t>(</a:t>
            </a:r>
            <a:r>
              <a:rPr lang="en" sz="1500">
                <a:solidFill>
                  <a:srgbClr val="FF8A65"/>
                </a:solidFill>
                <a:latin typeface="Inconsolata"/>
                <a:ea typeface="Inconsolata"/>
                <a:cs typeface="Inconsolata"/>
                <a:sym typeface="Inconsolata"/>
              </a:rPr>
              <a:t>WMTProblem</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57BB8A"/>
                </a:solidFill>
                <a:latin typeface="Inconsolata"/>
                <a:ea typeface="Inconsolata"/>
                <a:cs typeface="Inconsolata"/>
                <a:sym typeface="Inconsolata"/>
              </a:rPr>
              <a:t>"""Problem spec for WMT En-De translation."""</a:t>
            </a:r>
            <a:br>
              <a:rPr lang="en" sz="1500">
                <a:solidFill>
                  <a:srgbClr val="FFFFFF"/>
                </a:solidFill>
                <a:latin typeface="Inconsolata"/>
                <a:ea typeface="Inconsolata"/>
                <a:cs typeface="Inconsolata"/>
                <a:sym typeface="Inconsolata"/>
              </a:rPr>
            </a:b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F4B400"/>
                </a:solidFill>
                <a:latin typeface="Inconsolata"/>
                <a:ea typeface="Inconsolata"/>
                <a:cs typeface="Inconsolata"/>
                <a:sym typeface="Inconsolata"/>
              </a:rPr>
              <a:t>@property</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def</a:t>
            </a:r>
            <a:r>
              <a:rPr lang="en" sz="1500">
                <a:solidFill>
                  <a:srgbClr val="FFFFFF"/>
                </a:solidFill>
                <a:latin typeface="Inconsolata"/>
                <a:ea typeface="Inconsolata"/>
                <a:cs typeface="Inconsolata"/>
                <a:sym typeface="Inconsolata"/>
              </a:rPr>
              <a:t> targeted_vocab_size</a:t>
            </a:r>
            <a:r>
              <a:rPr lang="en" sz="1500">
                <a:solidFill>
                  <a:srgbClr val="A3A3A3"/>
                </a:solidFill>
                <a:latin typeface="Inconsolata"/>
                <a:ea typeface="Inconsolata"/>
                <a:cs typeface="Inconsolata"/>
                <a:sym typeface="Inconsolata"/>
              </a:rPr>
              <a:t>(</a:t>
            </a:r>
            <a:r>
              <a:rPr lang="en" sz="1500">
                <a:solidFill>
                  <a:srgbClr val="7BAAF7"/>
                </a:solidFill>
                <a:latin typeface="Inconsolata"/>
                <a:ea typeface="Inconsolata"/>
                <a:cs typeface="Inconsolata"/>
                <a:sym typeface="Inconsolata"/>
              </a:rPr>
              <a:t>self</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return</a:t>
            </a:r>
            <a:r>
              <a:rPr lang="en" sz="1500">
                <a:solidFill>
                  <a:srgbClr val="FFFFFF"/>
                </a:solidFill>
                <a:latin typeface="Inconsolata"/>
                <a:ea typeface="Inconsolata"/>
                <a:cs typeface="Inconsolata"/>
                <a:sym typeface="Inconsolata"/>
              </a:rPr>
              <a:t> </a:t>
            </a:r>
            <a:r>
              <a:rPr lang="en" sz="1500">
                <a:solidFill>
                  <a:srgbClr val="F4B400"/>
                </a:solidFill>
                <a:latin typeface="Inconsolata"/>
                <a:ea typeface="Inconsolata"/>
                <a:cs typeface="Inconsolata"/>
                <a:sym typeface="Inconsolata"/>
              </a:rPr>
              <a:t>2</a:t>
            </a:r>
            <a:r>
              <a:rPr lang="en" sz="1500">
                <a:solidFill>
                  <a:srgbClr val="A3A3A3"/>
                </a:solidFill>
                <a:latin typeface="Inconsolata"/>
                <a:ea typeface="Inconsolata"/>
                <a:cs typeface="Inconsolata"/>
                <a:sym typeface="Inconsolata"/>
              </a:rPr>
              <a:t>**</a:t>
            </a:r>
            <a:r>
              <a:rPr lang="en" sz="1500">
                <a:solidFill>
                  <a:srgbClr val="F4B400"/>
                </a:solidFill>
                <a:latin typeface="Inconsolata"/>
                <a:ea typeface="Inconsolata"/>
                <a:cs typeface="Inconsolata"/>
                <a:sym typeface="Inconsolata"/>
              </a:rPr>
              <a:t>13</a:t>
            </a:r>
            <a:r>
              <a:rPr lang="en" sz="1500">
                <a:solidFill>
                  <a:srgbClr val="FFFFFF"/>
                </a:solidFill>
                <a:latin typeface="Inconsolata"/>
                <a:ea typeface="Inconsolata"/>
                <a:cs typeface="Inconsolata"/>
                <a:sym typeface="Inconsolata"/>
              </a:rPr>
              <a:t>  </a:t>
            </a:r>
            <a:r>
              <a:rPr lang="en" sz="1500">
                <a:solidFill>
                  <a:srgbClr val="AAAAAA"/>
                </a:solidFill>
                <a:latin typeface="Inconsolata"/>
                <a:ea typeface="Inconsolata"/>
                <a:cs typeface="Inconsolata"/>
                <a:sym typeface="Inconsolata"/>
              </a:rPr>
              <a:t># 8192</a:t>
            </a:r>
            <a:br>
              <a:rPr lang="en" sz="1500">
                <a:solidFill>
                  <a:srgbClr val="FFFFFF"/>
                </a:solidFill>
                <a:latin typeface="Inconsolata"/>
                <a:ea typeface="Inconsolata"/>
                <a:cs typeface="Inconsolata"/>
                <a:sym typeface="Inconsolata"/>
              </a:rPr>
            </a:b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def</a:t>
            </a:r>
            <a:r>
              <a:rPr lang="en" sz="1500">
                <a:solidFill>
                  <a:srgbClr val="FFFFFF"/>
                </a:solidFill>
                <a:latin typeface="Inconsolata"/>
                <a:ea typeface="Inconsolata"/>
                <a:cs typeface="Inconsolata"/>
                <a:sym typeface="Inconsolata"/>
              </a:rPr>
              <a:t> train_generator</a:t>
            </a:r>
            <a:r>
              <a:rPr lang="en" sz="1500">
                <a:solidFill>
                  <a:srgbClr val="A3A3A3"/>
                </a:solidFill>
                <a:latin typeface="Inconsolata"/>
                <a:ea typeface="Inconsolata"/>
                <a:cs typeface="Inconsolata"/>
                <a:sym typeface="Inconsolata"/>
              </a:rPr>
              <a:t>(</a:t>
            </a:r>
            <a:r>
              <a:rPr lang="en" sz="1500">
                <a:solidFill>
                  <a:srgbClr val="7BAAF7"/>
                </a:solidFill>
                <a:latin typeface="Inconsolata"/>
                <a:ea typeface="Inconsolata"/>
                <a:cs typeface="Inconsolata"/>
                <a:sym typeface="Inconsolata"/>
              </a:rPr>
              <a:t>self</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data_dir</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tmp_dir</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train</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yield</a:t>
            </a:r>
            <a:r>
              <a:rPr lang="en" sz="1500">
                <a:solidFill>
                  <a:srgbClr val="FFFFFF"/>
                </a:solidFill>
                <a:latin typeface="Inconsolata"/>
                <a:ea typeface="Inconsolata"/>
                <a:cs typeface="Inconsolata"/>
                <a:sym typeface="Inconsolata"/>
              </a:rPr>
              <a:t> </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inputs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a:t>
            </a:r>
            <a:r>
              <a:rPr lang="en" sz="1500">
                <a:solidFill>
                  <a:srgbClr val="A3A3A3"/>
                </a:solidFill>
                <a:latin typeface="Inconsolata"/>
                <a:ea typeface="Inconsolata"/>
                <a:cs typeface="Inconsolata"/>
                <a:sym typeface="Inconsolata"/>
              </a:rPr>
              <a:t>[</a:t>
            </a:r>
            <a:r>
              <a:rPr lang="en" sz="1500">
                <a:solidFill>
                  <a:srgbClr val="F4B400"/>
                </a:solidFill>
                <a:latin typeface="Inconsolata"/>
                <a:ea typeface="Inconsolata"/>
                <a:cs typeface="Inconsolata"/>
                <a:sym typeface="Inconsolata"/>
              </a:rPr>
              <a:t>1</a:t>
            </a:r>
            <a:r>
              <a:rPr lang="en" sz="1500">
                <a:solidFill>
                  <a:srgbClr val="A3A3A3"/>
                </a:solidFill>
                <a:latin typeface="Inconsolata"/>
                <a:ea typeface="Inconsolata"/>
                <a:cs typeface="Inconsolata"/>
                <a:sym typeface="Inconsolata"/>
              </a:rPr>
              <a:t>,</a:t>
            </a:r>
            <a:r>
              <a:rPr lang="en" sz="1500">
                <a:solidFill>
                  <a:srgbClr val="F4B400"/>
                </a:solidFill>
                <a:latin typeface="Inconsolata"/>
                <a:ea typeface="Inconsolata"/>
                <a:cs typeface="Inconsolata"/>
                <a:sym typeface="Inconsolata"/>
              </a:rPr>
              <a:t>2</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targets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a:t>
            </a:r>
            <a:r>
              <a:rPr lang="en" sz="1500">
                <a:solidFill>
                  <a:srgbClr val="A3A3A3"/>
                </a:solidFill>
                <a:latin typeface="Inconsolata"/>
                <a:ea typeface="Inconsolata"/>
                <a:cs typeface="Inconsolata"/>
                <a:sym typeface="Inconsolata"/>
              </a:rPr>
              <a:t>[</a:t>
            </a:r>
            <a:r>
              <a:rPr lang="en" sz="1500">
                <a:solidFill>
                  <a:srgbClr val="F4B400"/>
                </a:solidFill>
                <a:latin typeface="Inconsolata"/>
                <a:ea typeface="Inconsolata"/>
                <a:cs typeface="Inconsolata"/>
                <a:sym typeface="Inconsolata"/>
              </a:rPr>
              <a:t>3</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a:t>
            </a:r>
            <a:r>
              <a:rPr lang="en" sz="1500">
                <a:solidFill>
                  <a:srgbClr val="F4B400"/>
                </a:solidFill>
                <a:latin typeface="Inconsolata"/>
                <a:ea typeface="Inconsolata"/>
                <a:cs typeface="Inconsolata"/>
                <a:sym typeface="Inconsolata"/>
              </a:rPr>
              <a:t>4</a:t>
            </a:r>
            <a:r>
              <a:rPr lang="en" sz="1500">
                <a:solidFill>
                  <a:srgbClr val="A3A3A3"/>
                </a:solidFill>
                <a:latin typeface="Inconsolata"/>
                <a:ea typeface="Inconsolata"/>
                <a:cs typeface="Inconsolata"/>
                <a:sym typeface="Inconsolata"/>
              </a:rPr>
              <a:t>]}</a:t>
            </a:r>
            <a:endParaRPr sz="1900"/>
          </a:p>
        </p:txBody>
      </p:sp>
    </p:spTree>
  </p:cSld>
  <p:clrMapOvr>
    <a:masterClrMapping/>
  </p:clrMapOvr>
  <p:transition spd="slow">
    <p:fade thruBlk="1"/>
  </p:transition>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45863"/>
        </a:solidFill>
      </p:bgPr>
    </p:bg>
    <p:spTree>
      <p:nvGrpSpPr>
        <p:cNvPr id="751" name="Shape 751"/>
        <p:cNvGrpSpPr/>
        <p:nvPr/>
      </p:nvGrpSpPr>
      <p:grpSpPr>
        <a:xfrm>
          <a:off x="0" y="0"/>
          <a:ext cx="0" cy="0"/>
          <a:chOff x="0" y="0"/>
          <a:chExt cx="0" cy="0"/>
        </a:xfrm>
      </p:grpSpPr>
      <p:sp>
        <p:nvSpPr>
          <p:cNvPr id="752" name="Google Shape;752;p111"/>
          <p:cNvSpPr/>
          <p:nvPr/>
        </p:nvSpPr>
        <p:spPr>
          <a:xfrm>
            <a:off x="767353" y="663975"/>
            <a:ext cx="7798200" cy="39738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400"/>
              <a:buFont typeface="Arial"/>
              <a:buNone/>
            </a:pPr>
            <a:r>
              <a:rPr lang="en" sz="4500">
                <a:solidFill>
                  <a:schemeClr val="lt1"/>
                </a:solidFill>
                <a:latin typeface="Roboto"/>
                <a:ea typeface="Roboto"/>
                <a:cs typeface="Roboto"/>
                <a:sym typeface="Roboto"/>
              </a:rPr>
              <a:t>Tensor2Tensor Model </a:t>
            </a:r>
            <a:r>
              <a:rPr lang="en" sz="4500">
                <a:solidFill>
                  <a:srgbClr val="FFFFFF"/>
                </a:solidFill>
                <a:latin typeface="Roboto"/>
                <a:ea typeface="Roboto"/>
                <a:cs typeface="Roboto"/>
                <a:sym typeface="Roboto"/>
              </a:rPr>
              <a:t>Class</a:t>
            </a:r>
            <a:endParaRPr sz="4500">
              <a:solidFill>
                <a:srgbClr val="FFFFFF"/>
              </a:solidFill>
              <a:latin typeface="Roboto"/>
              <a:ea typeface="Roboto"/>
              <a:cs typeface="Roboto"/>
              <a:sym typeface="Roboto"/>
            </a:endParaRPr>
          </a:p>
          <a:p>
            <a:pPr indent="0" lvl="0" marL="0" rtl="0" algn="l">
              <a:spcBef>
                <a:spcPts val="0"/>
              </a:spcBef>
              <a:spcAft>
                <a:spcPts val="0"/>
              </a:spcAft>
              <a:buClr>
                <a:schemeClr val="dk1"/>
              </a:buClr>
              <a:buSzPts val="400"/>
              <a:buFont typeface="Arial"/>
              <a:buNone/>
            </a:pPr>
            <a:r>
              <a:t/>
            </a:r>
            <a:endParaRPr sz="2300">
              <a:solidFill>
                <a:srgbClr val="FFFFF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400"/>
              <a:buFont typeface="Arial"/>
              <a:buNone/>
            </a:pPr>
            <a:r>
              <a:rPr lang="en" sz="1500">
                <a:solidFill>
                  <a:srgbClr val="7BAAF7"/>
                </a:solidFill>
                <a:latin typeface="Inconsolata"/>
                <a:ea typeface="Inconsolata"/>
                <a:cs typeface="Inconsolata"/>
                <a:sym typeface="Inconsolata"/>
              </a:rPr>
              <a:t>def</a:t>
            </a:r>
            <a:r>
              <a:rPr lang="en" sz="1500">
                <a:solidFill>
                  <a:srgbClr val="FFFFFF"/>
                </a:solidFill>
                <a:latin typeface="Inconsolata"/>
                <a:ea typeface="Inconsolata"/>
                <a:cs typeface="Inconsolata"/>
                <a:sym typeface="Inconsolata"/>
              </a:rPr>
              <a:t> bytenet_internal</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inputs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targets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hparams</a:t>
            </a:r>
            <a:r>
              <a:rPr lang="en" sz="1500">
                <a:solidFill>
                  <a:srgbClr val="A3A3A3"/>
                </a:solidFill>
                <a:latin typeface="Inconsolata"/>
                <a:ea typeface="Inconsolata"/>
                <a:cs typeface="Inconsolata"/>
                <a:sym typeface="Inconsolata"/>
              </a:rPr>
              <a:t>):</a:t>
            </a:r>
            <a:endParaRPr sz="1500">
              <a:solidFill>
                <a:srgbClr val="A3A3A3"/>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400"/>
              <a:buFont typeface="Arial"/>
              <a:buNone/>
            </a:pPr>
            <a:r>
              <a:rPr lang="en" sz="1500">
                <a:solidFill>
                  <a:srgbClr val="FFFFFF"/>
                </a:solidFill>
                <a:latin typeface="Inconsolata"/>
                <a:ea typeface="Inconsolata"/>
                <a:cs typeface="Inconsolata"/>
                <a:sym typeface="Inconsolata"/>
              </a:rPr>
              <a:t>  x = tf</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layers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conv2d</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inputs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hparams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hidden_size, </a:t>
            </a:r>
            <a:r>
              <a:rPr lang="en" sz="1500">
                <a:solidFill>
                  <a:srgbClr val="57BB8A"/>
                </a:solidFill>
                <a:latin typeface="Inconsolata"/>
                <a:ea typeface="Inconsolata"/>
                <a:cs typeface="Inconsolata"/>
                <a:sym typeface="Inconsolata"/>
              </a:rPr>
              <a:t>"layer1"</a:t>
            </a:r>
            <a:r>
              <a:rPr lang="en" sz="1500">
                <a:solidFill>
                  <a:srgbClr val="A3A3A3"/>
                </a:solidFill>
                <a:latin typeface="Inconsolata"/>
                <a:ea typeface="Inconsolata"/>
                <a:cs typeface="Inconsolata"/>
                <a:sym typeface="Inconsolata"/>
              </a:rPr>
              <a:t>)</a:t>
            </a:r>
            <a:endParaRPr sz="1500">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400"/>
              <a:buFont typeface="Arial"/>
              <a:buNone/>
            </a:pPr>
            <a:r>
              <a:rPr lang="en" sz="1500">
                <a:solidFill>
                  <a:srgbClr val="FFFFFF"/>
                </a:solidFill>
                <a:latin typeface="Inconsolata"/>
                <a:ea typeface="Inconsolata"/>
                <a:cs typeface="Inconsolata"/>
                <a:sym typeface="Inconsolata"/>
              </a:rPr>
              <a:t>  </a:t>
            </a:r>
            <a:r>
              <a:rPr lang="en" sz="1500">
                <a:solidFill>
                  <a:srgbClr val="AAAAAA"/>
                </a:solidFill>
                <a:latin typeface="Inconsolata"/>
                <a:ea typeface="Inconsolata"/>
                <a:cs typeface="Inconsolata"/>
                <a:sym typeface="Inconsolata"/>
              </a:rPr>
              <a:t># process more ...</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return</a:t>
            </a:r>
            <a:r>
              <a:rPr lang="en" sz="1500">
                <a:solidFill>
                  <a:srgbClr val="FFFFFF"/>
                </a:solidFill>
                <a:latin typeface="Inconsolata"/>
                <a:ea typeface="Inconsolata"/>
                <a:cs typeface="Inconsolata"/>
                <a:sym typeface="Inconsolata"/>
              </a:rPr>
              <a:t> x</a:t>
            </a:r>
            <a:endParaRPr sz="1500">
              <a:solidFill>
                <a:srgbClr val="A3A3A3"/>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400"/>
              <a:buFont typeface="Arial"/>
              <a:buNone/>
            </a:pPr>
            <a:r>
              <a:t/>
            </a:r>
            <a:endParaRPr sz="1500">
              <a:solidFill>
                <a:srgbClr val="F4B400"/>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400"/>
              <a:buFont typeface="Arial"/>
              <a:buNone/>
            </a:pPr>
            <a:r>
              <a:rPr lang="en" sz="1500">
                <a:solidFill>
                  <a:srgbClr val="F4B400"/>
                </a:solidFill>
                <a:latin typeface="Inconsolata"/>
                <a:ea typeface="Inconsolata"/>
                <a:cs typeface="Inconsolata"/>
                <a:sym typeface="Inconsolata"/>
              </a:rPr>
              <a:t>@registry</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register_model</a:t>
            </a:r>
            <a:br>
              <a:rPr lang="en" sz="1500">
                <a:solidFill>
                  <a:srgbClr val="FFFFFF"/>
                </a:solidFill>
                <a:latin typeface="Inconsolata"/>
                <a:ea typeface="Inconsolata"/>
                <a:cs typeface="Inconsolata"/>
                <a:sym typeface="Inconsolata"/>
              </a:rPr>
            </a:br>
            <a:r>
              <a:rPr lang="en" sz="1500">
                <a:solidFill>
                  <a:srgbClr val="7BAAF7"/>
                </a:solidFill>
                <a:latin typeface="Inconsolata"/>
                <a:ea typeface="Inconsolata"/>
                <a:cs typeface="Inconsolata"/>
                <a:sym typeface="Inconsolata"/>
              </a:rPr>
              <a:t>class</a:t>
            </a:r>
            <a:r>
              <a:rPr lang="en" sz="1500">
                <a:solidFill>
                  <a:srgbClr val="FFFFFF"/>
                </a:solidFill>
                <a:latin typeface="Inconsolata"/>
                <a:ea typeface="Inconsolata"/>
                <a:cs typeface="Inconsolata"/>
                <a:sym typeface="Inconsolata"/>
              </a:rPr>
              <a:t> </a:t>
            </a:r>
            <a:r>
              <a:rPr lang="en" sz="1500">
                <a:solidFill>
                  <a:srgbClr val="FF8A65"/>
                </a:solidFill>
                <a:latin typeface="Inconsolata"/>
                <a:ea typeface="Inconsolata"/>
                <a:cs typeface="Inconsolata"/>
                <a:sym typeface="Inconsolata"/>
              </a:rPr>
              <a:t>ByteNet</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t2t_model</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T2TModel</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def</a:t>
            </a:r>
            <a:r>
              <a:rPr lang="en" sz="1500">
                <a:solidFill>
                  <a:srgbClr val="FFFFFF"/>
                </a:solidFill>
                <a:latin typeface="Inconsolata"/>
                <a:ea typeface="Inconsolata"/>
                <a:cs typeface="Inconsolata"/>
                <a:sym typeface="Inconsolata"/>
              </a:rPr>
              <a:t> body</a:t>
            </a:r>
            <a:r>
              <a:rPr lang="en" sz="1500">
                <a:solidFill>
                  <a:srgbClr val="A3A3A3"/>
                </a:solidFill>
                <a:latin typeface="Inconsolata"/>
                <a:ea typeface="Inconsolata"/>
                <a:cs typeface="Inconsolata"/>
                <a:sym typeface="Inconsolata"/>
              </a:rPr>
              <a:t>(</a:t>
            </a:r>
            <a:r>
              <a:rPr lang="en" sz="1500">
                <a:solidFill>
                  <a:srgbClr val="7BAAF7"/>
                </a:solidFill>
                <a:latin typeface="Inconsolata"/>
                <a:ea typeface="Inconsolata"/>
                <a:cs typeface="Inconsolata"/>
                <a:sym typeface="Inconsolata"/>
              </a:rPr>
              <a:t>self</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features</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return</a:t>
            </a:r>
            <a:r>
              <a:rPr lang="en" sz="1500">
                <a:solidFill>
                  <a:srgbClr val="FFFFFF"/>
                </a:solidFill>
                <a:latin typeface="Inconsolata"/>
                <a:ea typeface="Inconsolata"/>
                <a:cs typeface="Inconsolata"/>
                <a:sym typeface="Inconsolata"/>
              </a:rPr>
              <a:t> bytenet_internal</a:t>
            </a:r>
            <a:r>
              <a:rPr lang="en" sz="1500">
                <a:solidFill>
                  <a:srgbClr val="A3A3A3"/>
                </a:solidFill>
                <a:latin typeface="Inconsolata"/>
                <a:ea typeface="Inconsolata"/>
                <a:cs typeface="Inconsolata"/>
                <a:sym typeface="Inconsolata"/>
              </a:rPr>
              <a:t>(</a:t>
            </a:r>
            <a:br>
              <a:rPr lang="en" sz="1500">
                <a:solidFill>
                  <a:srgbClr val="FFFFFF"/>
                </a:solidFill>
                <a:latin typeface="Inconsolata"/>
                <a:ea typeface="Inconsolata"/>
                <a:cs typeface="Inconsolata"/>
                <a:sym typeface="Inconsolata"/>
              </a:rPr>
            </a:br>
            <a:r>
              <a:rPr lang="en" sz="1500">
                <a:solidFill>
                  <a:srgbClr val="FFFFFF"/>
                </a:solidFill>
                <a:latin typeface="Inconsolata"/>
                <a:ea typeface="Inconsolata"/>
                <a:cs typeface="Inconsolata"/>
                <a:sym typeface="Inconsolata"/>
              </a:rPr>
              <a:t>      features</a:t>
            </a:r>
            <a:r>
              <a:rPr lang="en" sz="1500">
                <a:solidFill>
                  <a:srgbClr val="A3A3A3"/>
                </a:solidFill>
                <a:latin typeface="Inconsolata"/>
                <a:ea typeface="Inconsolata"/>
                <a:cs typeface="Inconsolata"/>
                <a:sym typeface="Inconsolata"/>
              </a:rPr>
              <a:t>[</a:t>
            </a:r>
            <a:r>
              <a:rPr lang="en" sz="1500">
                <a:solidFill>
                  <a:srgbClr val="57BB8A"/>
                </a:solidFill>
                <a:latin typeface="Inconsolata"/>
                <a:ea typeface="Inconsolata"/>
                <a:cs typeface="Inconsolata"/>
                <a:sym typeface="Inconsolata"/>
              </a:rPr>
              <a:t>"inputs"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features</a:t>
            </a:r>
            <a:r>
              <a:rPr lang="en" sz="1500">
                <a:solidFill>
                  <a:srgbClr val="A3A3A3"/>
                </a:solidFill>
                <a:latin typeface="Inconsolata"/>
                <a:ea typeface="Inconsolata"/>
                <a:cs typeface="Inconsolata"/>
                <a:sym typeface="Inconsolata"/>
              </a:rPr>
              <a:t>[</a:t>
            </a:r>
            <a:r>
              <a:rPr lang="en" sz="1500">
                <a:solidFill>
                  <a:srgbClr val="57BB8A"/>
                </a:solidFill>
                <a:latin typeface="Inconsolata"/>
                <a:ea typeface="Inconsolata"/>
                <a:cs typeface="Inconsolata"/>
                <a:sym typeface="Inconsolata"/>
              </a:rPr>
              <a:t>"targets"</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 </a:t>
            </a:r>
            <a:r>
              <a:rPr lang="en" sz="1500">
                <a:solidFill>
                  <a:srgbClr val="7BAAF7"/>
                </a:solidFill>
                <a:latin typeface="Inconsolata"/>
                <a:ea typeface="Inconsolata"/>
                <a:cs typeface="Inconsolata"/>
                <a:sym typeface="Inconsolata"/>
              </a:rPr>
              <a:t>self</a:t>
            </a:r>
            <a:r>
              <a:rPr lang="en" sz="1500">
                <a:solidFill>
                  <a:srgbClr val="A3A3A3"/>
                </a:solidFill>
                <a:latin typeface="Inconsolata"/>
                <a:ea typeface="Inconsolata"/>
                <a:cs typeface="Inconsolata"/>
                <a:sym typeface="Inconsolata"/>
              </a:rPr>
              <a:t>.</a:t>
            </a:r>
            <a:r>
              <a:rPr lang="en" sz="1500">
                <a:solidFill>
                  <a:srgbClr val="FFFFFF"/>
                </a:solidFill>
                <a:latin typeface="Inconsolata"/>
                <a:ea typeface="Inconsolata"/>
                <a:cs typeface="Inconsolata"/>
                <a:sym typeface="Inconsolata"/>
              </a:rPr>
              <a:t>_hparams</a:t>
            </a:r>
            <a:r>
              <a:rPr lang="en" sz="1500">
                <a:solidFill>
                  <a:srgbClr val="A3A3A3"/>
                </a:solidFill>
                <a:latin typeface="Inconsolata"/>
                <a:ea typeface="Inconsolata"/>
                <a:cs typeface="Inconsolata"/>
                <a:sym typeface="Inconsolata"/>
              </a:rPr>
              <a:t>)</a:t>
            </a:r>
            <a:endParaRPr sz="1500">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400"/>
              <a:buFont typeface="Arial"/>
              <a:buNone/>
            </a:pPr>
            <a:r>
              <a:t/>
            </a:r>
            <a:endParaRPr sz="1500">
              <a:solidFill>
                <a:srgbClr val="445863"/>
              </a:solidFill>
              <a:latin typeface="Inconsolata"/>
              <a:ea typeface="Inconsolata"/>
              <a:cs typeface="Inconsolata"/>
              <a:sym typeface="Inconsolata"/>
            </a:endParaRPr>
          </a:p>
        </p:txBody>
      </p:sp>
    </p:spTree>
  </p:cSld>
  <p:clrMapOvr>
    <a:masterClrMapping/>
  </p:clrMapOvr>
  <p:transition spd="slow">
    <p:fade thruBlk="1"/>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58"/>
          <p:cNvSpPr txBox="1"/>
          <p:nvPr>
            <p:ph type="title"/>
          </p:nvPr>
        </p:nvSpPr>
        <p:spPr>
          <a:xfrm>
            <a:off x="471900" y="738725"/>
            <a:ext cx="84864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Advanced sequence-to-sequence LSTM </a:t>
            </a:r>
            <a:endParaRPr/>
          </a:p>
        </p:txBody>
      </p:sp>
      <p:pic>
        <p:nvPicPr>
          <p:cNvPr id="226" name="Google Shape;226;p58"/>
          <p:cNvPicPr preferRelativeResize="0"/>
          <p:nvPr/>
        </p:nvPicPr>
        <p:blipFill>
          <a:blip r:embed="rId3">
            <a:alphaModFix/>
          </a:blip>
          <a:stretch>
            <a:fillRect/>
          </a:stretch>
        </p:blipFill>
        <p:spPr>
          <a:xfrm>
            <a:off x="1215775" y="1708725"/>
            <a:ext cx="6712476" cy="34347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alpha val="29409"/>
          </a:srgbClr>
        </a:solidFill>
      </p:bgPr>
    </p:bg>
    <p:spTree>
      <p:nvGrpSpPr>
        <p:cNvPr id="756" name="Shape 756"/>
        <p:cNvGrpSpPr/>
        <p:nvPr/>
      </p:nvGrpSpPr>
      <p:grpSpPr>
        <a:xfrm>
          <a:off x="0" y="0"/>
          <a:ext cx="0" cy="0"/>
          <a:chOff x="0" y="0"/>
          <a:chExt cx="0" cy="0"/>
        </a:xfrm>
      </p:grpSpPr>
      <p:sp>
        <p:nvSpPr>
          <p:cNvPr id="757" name="Google Shape;757;p112"/>
          <p:cNvSpPr/>
          <p:nvPr/>
        </p:nvSpPr>
        <p:spPr>
          <a:xfrm>
            <a:off x="640463" y="652331"/>
            <a:ext cx="7618800" cy="4437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00"/>
              <a:buFont typeface="Arial"/>
              <a:buNone/>
            </a:pPr>
            <a:r>
              <a:rPr lang="en" sz="4500">
                <a:solidFill>
                  <a:srgbClr val="445863"/>
                </a:solidFill>
                <a:latin typeface="Roboto"/>
                <a:ea typeface="Roboto"/>
                <a:cs typeface="Roboto"/>
                <a:sym typeface="Roboto"/>
              </a:rPr>
              <a:t>Tensor2Tensor Applications</a:t>
            </a:r>
            <a:endParaRPr sz="45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rPr lang="en" sz="1500">
                <a:solidFill>
                  <a:srgbClr val="445863"/>
                </a:solidFill>
                <a:latin typeface="Inconsolata"/>
                <a:ea typeface="Inconsolata"/>
                <a:cs typeface="Inconsolata"/>
                <a:sym typeface="Inconsolata"/>
              </a:rPr>
              <a:t>pip install tensor2tensor &amp;&amp; t2t-trainer \</a:t>
            </a:r>
            <a:endParaRPr sz="1500">
              <a:solidFill>
                <a:srgbClr val="445863"/>
              </a:solidFill>
              <a:latin typeface="Inconsolata"/>
              <a:ea typeface="Inconsolata"/>
              <a:cs typeface="Inconsolata"/>
              <a:sym typeface="Inconsolata"/>
            </a:endParaRPr>
          </a:p>
          <a:p>
            <a:pPr indent="0" lvl="0" marL="0" rtl="0" algn="l">
              <a:lnSpc>
                <a:spcPct val="115000"/>
              </a:lnSpc>
              <a:spcBef>
                <a:spcPts val="600"/>
              </a:spcBef>
              <a:spcAft>
                <a:spcPts val="0"/>
              </a:spcAft>
              <a:buNone/>
            </a:pPr>
            <a:r>
              <a:rPr lang="en" sz="1500">
                <a:solidFill>
                  <a:srgbClr val="445863"/>
                </a:solidFill>
                <a:latin typeface="Inconsolata"/>
                <a:ea typeface="Inconsolata"/>
                <a:cs typeface="Inconsolata"/>
                <a:sym typeface="Inconsolata"/>
              </a:rPr>
              <a:t>  --generate_data --data_dir=~/t2t_data --output_dir=~/t2t_train/dir \</a:t>
            </a:r>
            <a:endParaRPr sz="1500">
              <a:solidFill>
                <a:srgbClr val="445863"/>
              </a:solidFill>
              <a:latin typeface="Inconsolata"/>
              <a:ea typeface="Inconsolata"/>
              <a:cs typeface="Inconsolata"/>
              <a:sym typeface="Inconsolata"/>
            </a:endParaRPr>
          </a:p>
          <a:p>
            <a:pPr indent="0" lvl="0" marL="0" rtl="0" algn="l">
              <a:lnSpc>
                <a:spcPct val="115000"/>
              </a:lnSpc>
              <a:spcBef>
                <a:spcPts val="600"/>
              </a:spcBef>
              <a:spcAft>
                <a:spcPts val="0"/>
              </a:spcAft>
              <a:buNone/>
            </a:pPr>
            <a:r>
              <a:rPr lang="en" sz="1500">
                <a:solidFill>
                  <a:srgbClr val="445863"/>
                </a:solidFill>
                <a:latin typeface="Inconsolata"/>
                <a:ea typeface="Inconsolata"/>
                <a:cs typeface="Inconsolata"/>
                <a:sym typeface="Inconsolata"/>
              </a:rPr>
              <a:t>  --problems=$P --model=$M --hparams_set=$H</a:t>
            </a:r>
            <a:endParaRPr sz="400">
              <a:solidFill>
                <a:srgbClr val="445863"/>
              </a:solidFill>
              <a:latin typeface="Inconsolata"/>
              <a:ea typeface="Inconsolata"/>
              <a:cs typeface="Inconsolata"/>
              <a:sym typeface="Inconsolata"/>
            </a:endParaRPr>
          </a:p>
          <a:p>
            <a:pPr indent="-184150" lvl="0" marL="177800" rtl="0" algn="l">
              <a:lnSpc>
                <a:spcPct val="115000"/>
              </a:lnSpc>
              <a:spcBef>
                <a:spcPts val="600"/>
              </a:spcBef>
              <a:spcAft>
                <a:spcPts val="0"/>
              </a:spcAft>
              <a:buClr>
                <a:srgbClr val="445863"/>
              </a:buClr>
              <a:buSzPts val="1500"/>
              <a:buFont typeface="Roboto"/>
              <a:buChar char="●"/>
            </a:pPr>
            <a:r>
              <a:rPr lang="en" sz="1500">
                <a:solidFill>
                  <a:srgbClr val="F6911E"/>
                </a:solidFill>
                <a:latin typeface="Roboto"/>
                <a:ea typeface="Roboto"/>
                <a:cs typeface="Roboto"/>
                <a:sym typeface="Roboto"/>
              </a:rPr>
              <a:t>Translation</a:t>
            </a:r>
            <a:r>
              <a:rPr lang="en" sz="1500">
                <a:solidFill>
                  <a:srgbClr val="445863"/>
                </a:solidFill>
                <a:latin typeface="Roboto"/>
                <a:ea typeface="Roboto"/>
                <a:cs typeface="Roboto"/>
                <a:sym typeface="Roboto"/>
              </a:rPr>
              <a:t> (state-of-the-art both on speed and accuracy):</a:t>
            </a:r>
            <a:endParaRPr sz="15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rPr lang="en" sz="1500">
                <a:solidFill>
                  <a:srgbClr val="445863"/>
                </a:solidFill>
                <a:latin typeface="Inconsolata"/>
                <a:ea typeface="Inconsolata"/>
                <a:cs typeface="Inconsolata"/>
                <a:sym typeface="Inconsolata"/>
              </a:rPr>
              <a:t>$P=translate_ende_wmt32k, $M=transformer, $H=transformer_big</a:t>
            </a:r>
            <a:endParaRPr sz="400">
              <a:solidFill>
                <a:srgbClr val="445863"/>
              </a:solidFill>
              <a:latin typeface="Inconsolata"/>
              <a:ea typeface="Inconsolata"/>
              <a:cs typeface="Inconsolata"/>
              <a:sym typeface="Inconsolata"/>
            </a:endParaRPr>
          </a:p>
          <a:p>
            <a:pPr indent="-184150" lvl="0" marL="177800" rtl="0" algn="l">
              <a:lnSpc>
                <a:spcPct val="115000"/>
              </a:lnSpc>
              <a:spcBef>
                <a:spcPts val="600"/>
              </a:spcBef>
              <a:spcAft>
                <a:spcPts val="0"/>
              </a:spcAft>
              <a:buClr>
                <a:srgbClr val="445863"/>
              </a:buClr>
              <a:buSzPts val="1500"/>
              <a:buFont typeface="Roboto"/>
              <a:buChar char="●"/>
            </a:pPr>
            <a:r>
              <a:rPr lang="en" sz="1500">
                <a:solidFill>
                  <a:srgbClr val="F6911E"/>
                </a:solidFill>
                <a:latin typeface="Roboto"/>
                <a:ea typeface="Roboto"/>
                <a:cs typeface="Roboto"/>
                <a:sym typeface="Roboto"/>
              </a:rPr>
              <a:t>Image classification</a:t>
            </a:r>
            <a:r>
              <a:rPr lang="en" sz="1500">
                <a:solidFill>
                  <a:srgbClr val="445863"/>
                </a:solidFill>
                <a:latin typeface="Roboto"/>
                <a:ea typeface="Roboto"/>
                <a:cs typeface="Roboto"/>
                <a:sym typeface="Roboto"/>
              </a:rPr>
              <a:t> (CIFAR, also ImageNet):</a:t>
            </a:r>
            <a:endParaRPr sz="15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rPr lang="en" sz="1500">
                <a:solidFill>
                  <a:srgbClr val="445863"/>
                </a:solidFill>
                <a:latin typeface="Inconsolata"/>
                <a:ea typeface="Inconsolata"/>
                <a:cs typeface="Inconsolata"/>
                <a:sym typeface="Inconsolata"/>
              </a:rPr>
              <a:t>$P=image_cifar10, $M=shake_shake, $H=shakeshake_big</a:t>
            </a:r>
            <a:endParaRPr sz="400">
              <a:solidFill>
                <a:srgbClr val="445863"/>
              </a:solidFill>
              <a:latin typeface="Inconsolata"/>
              <a:ea typeface="Inconsolata"/>
              <a:cs typeface="Inconsolata"/>
              <a:sym typeface="Inconsolata"/>
            </a:endParaRPr>
          </a:p>
          <a:p>
            <a:pPr indent="-184150" lvl="0" marL="177800" rtl="0" algn="l">
              <a:lnSpc>
                <a:spcPct val="115000"/>
              </a:lnSpc>
              <a:spcBef>
                <a:spcPts val="600"/>
              </a:spcBef>
              <a:spcAft>
                <a:spcPts val="0"/>
              </a:spcAft>
              <a:buClr>
                <a:srgbClr val="445863"/>
              </a:buClr>
              <a:buSzPts val="1500"/>
              <a:buFont typeface="Roboto"/>
              <a:buChar char="●"/>
            </a:pPr>
            <a:r>
              <a:rPr lang="en" sz="1500">
                <a:solidFill>
                  <a:srgbClr val="F6911E"/>
                </a:solidFill>
                <a:latin typeface="Roboto"/>
                <a:ea typeface="Roboto"/>
                <a:cs typeface="Roboto"/>
                <a:sym typeface="Roboto"/>
              </a:rPr>
              <a:t>Summarization</a:t>
            </a:r>
            <a:r>
              <a:rPr lang="en" sz="1500">
                <a:solidFill>
                  <a:srgbClr val="445863"/>
                </a:solidFill>
                <a:latin typeface="Roboto"/>
                <a:ea typeface="Roboto"/>
                <a:cs typeface="Roboto"/>
                <a:sym typeface="Roboto"/>
              </a:rPr>
              <a:t> (CNN):</a:t>
            </a:r>
            <a:endParaRPr sz="15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rPr lang="en" sz="1500">
                <a:solidFill>
                  <a:srgbClr val="445863"/>
                </a:solidFill>
                <a:latin typeface="Inconsolata"/>
                <a:ea typeface="Inconsolata"/>
                <a:cs typeface="Inconsolata"/>
                <a:sym typeface="Inconsolata"/>
              </a:rPr>
              <a:t>$P=summarize_cnn_dailymail32k, $M=transformer, $H=transformer_prepend</a:t>
            </a:r>
            <a:endParaRPr sz="400">
              <a:solidFill>
                <a:srgbClr val="445863"/>
              </a:solidFill>
              <a:latin typeface="Inconsolata"/>
              <a:ea typeface="Inconsolata"/>
              <a:cs typeface="Inconsolata"/>
              <a:sym typeface="Inconsolata"/>
            </a:endParaRPr>
          </a:p>
          <a:p>
            <a:pPr indent="-184150" lvl="0" marL="177800" rtl="0" algn="l">
              <a:lnSpc>
                <a:spcPct val="115000"/>
              </a:lnSpc>
              <a:spcBef>
                <a:spcPts val="600"/>
              </a:spcBef>
              <a:spcAft>
                <a:spcPts val="0"/>
              </a:spcAft>
              <a:buClr>
                <a:srgbClr val="445863"/>
              </a:buClr>
              <a:buSzPts val="1500"/>
              <a:buFont typeface="Roboto"/>
              <a:buChar char="●"/>
            </a:pPr>
            <a:r>
              <a:rPr lang="en" sz="1500">
                <a:solidFill>
                  <a:srgbClr val="F6911E"/>
                </a:solidFill>
                <a:latin typeface="Roboto"/>
                <a:ea typeface="Roboto"/>
                <a:cs typeface="Roboto"/>
                <a:sym typeface="Roboto"/>
              </a:rPr>
              <a:t>Speech recognition</a:t>
            </a:r>
            <a:r>
              <a:rPr lang="en" sz="1500">
                <a:solidFill>
                  <a:srgbClr val="445863"/>
                </a:solidFill>
                <a:latin typeface="Roboto"/>
                <a:ea typeface="Roboto"/>
                <a:cs typeface="Roboto"/>
                <a:sym typeface="Roboto"/>
              </a:rPr>
              <a:t> (Librispeech):</a:t>
            </a:r>
            <a:endParaRPr sz="15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rPr lang="en" sz="1500">
                <a:solidFill>
                  <a:srgbClr val="445863"/>
                </a:solidFill>
                <a:latin typeface="Inconsolata"/>
                <a:ea typeface="Inconsolata"/>
                <a:cs typeface="Inconsolata"/>
                <a:sym typeface="Inconsolata"/>
              </a:rPr>
              <a:t>$P=librispeech, $M=transformer, $H=transformer_librispeech</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0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0000"/>
              </a:lnSpc>
              <a:spcBef>
                <a:spcPts val="60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0" lvl="0" marL="0" marR="0" rtl="0" algn="l">
              <a:lnSpc>
                <a:spcPct val="110000"/>
              </a:lnSpc>
              <a:spcBef>
                <a:spcPts val="600"/>
              </a:spcBef>
              <a:spcAft>
                <a:spcPts val="0"/>
              </a:spcAft>
              <a:buClr>
                <a:srgbClr val="5D6ABF"/>
              </a:buClr>
              <a:buFont typeface="Roboto"/>
              <a:buNone/>
            </a:pPr>
            <a:r>
              <a:t/>
            </a:r>
            <a:endParaRPr sz="2300">
              <a:solidFill>
                <a:srgbClr val="445863"/>
              </a:solidFill>
              <a:latin typeface="Roboto"/>
              <a:ea typeface="Roboto"/>
              <a:cs typeface="Roboto"/>
              <a:sym typeface="Roboto"/>
            </a:endParaRPr>
          </a:p>
        </p:txBody>
      </p:sp>
    </p:spTree>
  </p:cSld>
  <p:clrMapOvr>
    <a:masterClrMapping/>
  </p:clrMapOvr>
  <p:transition spd="slow">
    <p:fade thruBlk="1"/>
  </p:transition>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alpha val="29409"/>
          </a:srgbClr>
        </a:solidFill>
      </p:bgPr>
    </p:bg>
    <p:spTree>
      <p:nvGrpSpPr>
        <p:cNvPr id="761" name="Shape 761"/>
        <p:cNvGrpSpPr/>
        <p:nvPr/>
      </p:nvGrpSpPr>
      <p:grpSpPr>
        <a:xfrm>
          <a:off x="0" y="0"/>
          <a:ext cx="0" cy="0"/>
          <a:chOff x="0" y="0"/>
          <a:chExt cx="0" cy="0"/>
        </a:xfrm>
      </p:grpSpPr>
      <p:sp>
        <p:nvSpPr>
          <p:cNvPr id="762" name="Google Shape;762;p113"/>
          <p:cNvSpPr/>
          <p:nvPr/>
        </p:nvSpPr>
        <p:spPr>
          <a:xfrm>
            <a:off x="640463" y="652331"/>
            <a:ext cx="8010900" cy="44379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400"/>
              <a:buFont typeface="Arial"/>
              <a:buNone/>
            </a:pPr>
            <a:r>
              <a:rPr lang="en" sz="4500">
                <a:solidFill>
                  <a:srgbClr val="445863"/>
                </a:solidFill>
                <a:latin typeface="Roboto"/>
                <a:ea typeface="Roboto"/>
                <a:cs typeface="Roboto"/>
                <a:sym typeface="Roboto"/>
              </a:rPr>
              <a:t>Why Tensor2Tensor?</a:t>
            </a:r>
            <a:endParaRPr sz="4500">
              <a:solidFill>
                <a:srgbClr val="445863"/>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400"/>
              <a:buFont typeface="Arial"/>
              <a:buNone/>
            </a:pPr>
            <a:r>
              <a:t/>
            </a:r>
            <a:endParaRPr sz="2300">
              <a:solidFill>
                <a:srgbClr val="445863"/>
              </a:solidFill>
              <a:latin typeface="Roboto"/>
              <a:ea typeface="Roboto"/>
              <a:cs typeface="Roboto"/>
              <a:sym typeface="Roboto"/>
            </a:endParaRPr>
          </a:p>
          <a:p>
            <a:pPr indent="-234950" lvl="0" marL="177800" rtl="0" algn="l">
              <a:lnSpc>
                <a:spcPct val="115000"/>
              </a:lnSpc>
              <a:spcBef>
                <a:spcPts val="6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No need to reinvent ML.</a:t>
            </a:r>
            <a:r>
              <a:rPr lang="en" sz="2300">
                <a:solidFill>
                  <a:srgbClr val="445863"/>
                </a:solidFill>
                <a:latin typeface="Roboto"/>
                <a:ea typeface="Roboto"/>
                <a:cs typeface="Roboto"/>
                <a:sym typeface="Roboto"/>
              </a:rPr>
              <a:t> Best practices and SOTA models.</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t/>
            </a:r>
            <a:endParaRPr sz="400">
              <a:solidFill>
                <a:srgbClr val="445863"/>
              </a:solidFill>
              <a:latin typeface="Inconsolata"/>
              <a:ea typeface="Inconsolata"/>
              <a:cs typeface="Inconsolata"/>
              <a:sym typeface="Inconsolata"/>
            </a:endParaRPr>
          </a:p>
          <a:p>
            <a:pPr indent="-234950" lvl="0" marL="177800" rtl="0" algn="l">
              <a:lnSpc>
                <a:spcPct val="115000"/>
              </a:lnSpc>
              <a:spcBef>
                <a:spcPts val="6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Modularity helps.</a:t>
            </a:r>
            <a:r>
              <a:rPr lang="en" sz="2300">
                <a:solidFill>
                  <a:srgbClr val="445863"/>
                </a:solidFill>
                <a:latin typeface="Roboto"/>
                <a:ea typeface="Roboto"/>
                <a:cs typeface="Roboto"/>
                <a:sym typeface="Roboto"/>
              </a:rPr>
              <a:t> Easy to change models, hparams, data.</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t/>
            </a:r>
            <a:endParaRPr sz="400">
              <a:solidFill>
                <a:srgbClr val="445863"/>
              </a:solidFill>
              <a:latin typeface="Inconsolata"/>
              <a:ea typeface="Inconsolata"/>
              <a:cs typeface="Inconsolata"/>
              <a:sym typeface="Inconsolata"/>
            </a:endParaRPr>
          </a:p>
          <a:p>
            <a:pPr indent="-234950" lvl="0" marL="177800" rtl="0" algn="l">
              <a:lnSpc>
                <a:spcPct val="115000"/>
              </a:lnSpc>
              <a:spcBef>
                <a:spcPts val="6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Trains everywhere.</a:t>
            </a:r>
            <a:r>
              <a:rPr lang="en" sz="2300">
                <a:solidFill>
                  <a:srgbClr val="445863"/>
                </a:solidFill>
                <a:latin typeface="Roboto"/>
                <a:ea typeface="Roboto"/>
                <a:cs typeface="Roboto"/>
                <a:sym typeface="Roboto"/>
              </a:rPr>
              <a:t> Multi-GPU, distributed, Cloud, TPUs.</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Clr>
                <a:srgbClr val="000000"/>
              </a:buClr>
              <a:buSzPts val="400"/>
              <a:buFont typeface="Arial"/>
              <a:buNone/>
            </a:pPr>
            <a:r>
              <a:t/>
            </a:r>
            <a:endParaRPr sz="400">
              <a:solidFill>
                <a:srgbClr val="445863"/>
              </a:solidFill>
              <a:latin typeface="Inconsolata"/>
              <a:ea typeface="Inconsolata"/>
              <a:cs typeface="Inconsolata"/>
              <a:sym typeface="Inconsolata"/>
            </a:endParaRPr>
          </a:p>
          <a:p>
            <a:pPr indent="-234950" lvl="0" marL="177800" rtl="0" algn="l">
              <a:lnSpc>
                <a:spcPct val="115000"/>
              </a:lnSpc>
              <a:spcBef>
                <a:spcPts val="6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Used by Google Brain. </a:t>
            </a:r>
            <a:r>
              <a:rPr lang="en" sz="2300" u="sng">
                <a:solidFill>
                  <a:srgbClr val="445863"/>
                </a:solidFill>
                <a:latin typeface="Roboto"/>
                <a:ea typeface="Roboto"/>
                <a:cs typeface="Roboto"/>
                <a:sym typeface="Roboto"/>
                <a:hlinkClick r:id="rId3"/>
              </a:rPr>
              <a:t>Papers</a:t>
            </a:r>
            <a:r>
              <a:rPr lang="en" sz="2300">
                <a:solidFill>
                  <a:srgbClr val="445863"/>
                </a:solidFill>
                <a:latin typeface="Roboto"/>
                <a:ea typeface="Roboto"/>
                <a:cs typeface="Roboto"/>
                <a:sym typeface="Roboto"/>
              </a:rPr>
              <a:t>, preferred for </a:t>
            </a:r>
            <a:r>
              <a:rPr lang="en" sz="2300" u="sng">
                <a:solidFill>
                  <a:srgbClr val="445863"/>
                </a:solidFill>
                <a:latin typeface="Roboto"/>
                <a:ea typeface="Roboto"/>
                <a:cs typeface="Roboto"/>
                <a:sym typeface="Roboto"/>
                <a:hlinkClick r:id="rId4"/>
              </a:rPr>
              <a:t>Cloud TPU LMs</a:t>
            </a:r>
            <a:r>
              <a:rPr lang="en" sz="2300">
                <a:solidFill>
                  <a:srgbClr val="445863"/>
                </a:solidFill>
                <a:latin typeface="Roboto"/>
                <a:ea typeface="Roboto"/>
                <a:cs typeface="Roboto"/>
                <a:sym typeface="Roboto"/>
              </a:rPr>
              <a:t>.</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Clr>
                <a:srgbClr val="000000"/>
              </a:buClr>
              <a:buSzPts val="400"/>
              <a:buFont typeface="Arial"/>
              <a:buNone/>
            </a:pPr>
            <a:r>
              <a:t/>
            </a:r>
            <a:endParaRPr sz="400">
              <a:solidFill>
                <a:srgbClr val="445863"/>
              </a:solidFill>
              <a:latin typeface="Inconsolata"/>
              <a:ea typeface="Inconsolata"/>
              <a:cs typeface="Inconsolata"/>
              <a:sym typeface="Inconsolata"/>
            </a:endParaRPr>
          </a:p>
          <a:p>
            <a:pPr indent="-234950" lvl="0" marL="177800" rtl="0" algn="l">
              <a:lnSpc>
                <a:spcPct val="115000"/>
              </a:lnSpc>
              <a:spcBef>
                <a:spcPts val="600"/>
              </a:spcBef>
              <a:spcAft>
                <a:spcPts val="0"/>
              </a:spcAft>
              <a:buClr>
                <a:srgbClr val="445863"/>
              </a:buClr>
              <a:buSzPts val="2300"/>
              <a:buFont typeface="Roboto"/>
              <a:buChar char="●"/>
            </a:pPr>
            <a:r>
              <a:rPr lang="en" sz="2300">
                <a:solidFill>
                  <a:srgbClr val="F6911E"/>
                </a:solidFill>
                <a:latin typeface="Roboto"/>
                <a:ea typeface="Roboto"/>
                <a:cs typeface="Roboto"/>
                <a:sym typeface="Roboto"/>
              </a:rPr>
              <a:t>Great active community!</a:t>
            </a:r>
            <a:r>
              <a:rPr lang="en" sz="2300">
                <a:solidFill>
                  <a:srgbClr val="445863"/>
                </a:solidFill>
                <a:latin typeface="Roboto"/>
                <a:ea typeface="Roboto"/>
                <a:cs typeface="Roboto"/>
                <a:sym typeface="Roboto"/>
              </a:rPr>
              <a:t> Find us on </a:t>
            </a:r>
            <a:r>
              <a:rPr lang="en" sz="2300" u="sng">
                <a:solidFill>
                  <a:srgbClr val="445863"/>
                </a:solidFill>
                <a:latin typeface="Roboto"/>
                <a:ea typeface="Roboto"/>
                <a:cs typeface="Roboto"/>
                <a:sym typeface="Roboto"/>
                <a:hlinkClick r:id="rId5"/>
              </a:rPr>
              <a:t>github</a:t>
            </a:r>
            <a:r>
              <a:rPr lang="en" sz="2300">
                <a:solidFill>
                  <a:srgbClr val="445863"/>
                </a:solidFill>
                <a:latin typeface="Roboto"/>
                <a:ea typeface="Roboto"/>
                <a:cs typeface="Roboto"/>
                <a:sym typeface="Roboto"/>
              </a:rPr>
              <a:t>, </a:t>
            </a:r>
            <a:r>
              <a:rPr lang="en" sz="2300" u="sng">
                <a:solidFill>
                  <a:srgbClr val="445863"/>
                </a:solidFill>
                <a:latin typeface="Roboto"/>
                <a:ea typeface="Roboto"/>
                <a:cs typeface="Roboto"/>
                <a:sym typeface="Roboto"/>
                <a:hlinkClick r:id="rId6"/>
              </a:rPr>
              <a:t>gitter</a:t>
            </a:r>
            <a:r>
              <a:rPr lang="en" sz="2300">
                <a:solidFill>
                  <a:srgbClr val="445863"/>
                </a:solidFill>
                <a:latin typeface="Roboto"/>
                <a:ea typeface="Roboto"/>
                <a:cs typeface="Roboto"/>
                <a:sym typeface="Roboto"/>
              </a:rPr>
              <a:t>, </a:t>
            </a:r>
            <a:r>
              <a:rPr lang="en" sz="2300" u="sng">
                <a:solidFill>
                  <a:srgbClr val="445863"/>
                </a:solidFill>
                <a:latin typeface="Roboto"/>
                <a:ea typeface="Roboto"/>
                <a:cs typeface="Roboto"/>
                <a:sym typeface="Roboto"/>
                <a:hlinkClick r:id="rId7"/>
              </a:rPr>
              <a:t>groups</a:t>
            </a:r>
            <a:r>
              <a:rPr lang="en" sz="2300">
                <a:solidFill>
                  <a:srgbClr val="445863"/>
                </a:solidFill>
                <a:latin typeface="Roboto"/>
                <a:ea typeface="Roboto"/>
                <a:cs typeface="Roboto"/>
                <a:sym typeface="Roboto"/>
              </a:rPr>
              <a:t>,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5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0000"/>
              </a:lnSpc>
              <a:spcBef>
                <a:spcPts val="600"/>
              </a:spcBef>
              <a:spcAft>
                <a:spcPts val="0"/>
              </a:spcAft>
              <a:buNone/>
            </a:pPr>
            <a:r>
              <a:t/>
            </a:r>
            <a:endParaRPr sz="2300">
              <a:solidFill>
                <a:srgbClr val="445863"/>
              </a:solidFill>
              <a:latin typeface="Roboto"/>
              <a:ea typeface="Roboto"/>
              <a:cs typeface="Roboto"/>
              <a:sym typeface="Roboto"/>
            </a:endParaRPr>
          </a:p>
          <a:p>
            <a:pPr indent="0" lvl="0" marL="0" rtl="0" algn="l">
              <a:lnSpc>
                <a:spcPct val="110000"/>
              </a:lnSpc>
              <a:spcBef>
                <a:spcPts val="600"/>
              </a:spcBef>
              <a:spcAft>
                <a:spcPts val="0"/>
              </a:spcAft>
              <a:buClr>
                <a:srgbClr val="000000"/>
              </a:buClr>
              <a:buSzPts val="400"/>
              <a:buFont typeface="Arial"/>
              <a:buNone/>
            </a:pPr>
            <a:r>
              <a:t/>
            </a:r>
            <a:endParaRPr sz="2300">
              <a:solidFill>
                <a:srgbClr val="445863"/>
              </a:solidFill>
              <a:latin typeface="Roboto"/>
              <a:ea typeface="Roboto"/>
              <a:cs typeface="Roboto"/>
              <a:sym typeface="Roboto"/>
            </a:endParaRPr>
          </a:p>
          <a:p>
            <a:pPr indent="0" lvl="0" marL="0" marR="0" rtl="0" algn="l">
              <a:lnSpc>
                <a:spcPct val="110000"/>
              </a:lnSpc>
              <a:spcBef>
                <a:spcPts val="600"/>
              </a:spcBef>
              <a:spcAft>
                <a:spcPts val="0"/>
              </a:spcAft>
              <a:buClr>
                <a:srgbClr val="5D6ABF"/>
              </a:buClr>
              <a:buFont typeface="Roboto"/>
              <a:buNone/>
            </a:pPr>
            <a:r>
              <a:t/>
            </a:r>
            <a:endParaRPr sz="2300">
              <a:solidFill>
                <a:srgbClr val="445863"/>
              </a:solidFill>
              <a:latin typeface="Roboto"/>
              <a:ea typeface="Roboto"/>
              <a:cs typeface="Roboto"/>
              <a:sym typeface="Roboto"/>
            </a:endParaRPr>
          </a:p>
        </p:txBody>
      </p:sp>
    </p:spTree>
  </p:cSld>
  <p:clrMapOvr>
    <a:masterClrMapping/>
  </p:clrMapOvr>
  <p:transition spd="slow">
    <p:fade thruBlk="1"/>
  </p:transition>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114"/>
          <p:cNvSpPr txBox="1"/>
          <p:nvPr>
            <p:ph idx="1" type="body"/>
          </p:nvPr>
        </p:nvSpPr>
        <p:spPr>
          <a:xfrm>
            <a:off x="669727" y="1372939"/>
            <a:ext cx="7804500" cy="3315000"/>
          </a:xfrm>
          <a:prstGeom prst="rect">
            <a:avLst/>
          </a:prstGeom>
          <a:noFill/>
          <a:ln>
            <a:noFill/>
          </a:ln>
        </p:spPr>
        <p:txBody>
          <a:bodyPr anchorCtr="0" anchor="ctr" bIns="32750" lIns="32750" spcFirstLastPara="1" rIns="32750" wrap="square" tIns="32750">
            <a:noAutofit/>
          </a:bodyPr>
          <a:lstStyle/>
          <a:p>
            <a:pPr indent="0" lvl="0" marL="0" marR="0" rtl="0" algn="ctr">
              <a:lnSpc>
                <a:spcPct val="100000"/>
              </a:lnSpc>
              <a:spcBef>
                <a:spcPts val="2700"/>
              </a:spcBef>
              <a:spcAft>
                <a:spcPts val="0"/>
              </a:spcAft>
              <a:buClr>
                <a:srgbClr val="000000"/>
              </a:buClr>
              <a:buFont typeface="Helvetica Neue Light"/>
              <a:buNone/>
            </a:pPr>
            <a:r>
              <a:rPr lang="en"/>
              <a:t>What Next?</a:t>
            </a:r>
            <a:endParaRPr/>
          </a:p>
          <a:p>
            <a:pPr indent="0" lvl="0" marL="0" marR="0" rtl="0" algn="ctr">
              <a:lnSpc>
                <a:spcPct val="100000"/>
              </a:lnSpc>
              <a:spcBef>
                <a:spcPts val="2700"/>
              </a:spcBef>
              <a:spcAft>
                <a:spcPts val="0"/>
              </a:spcAft>
              <a:buClr>
                <a:srgbClr val="000000"/>
              </a:buClr>
              <a:buFont typeface="Helvetica Neue Light"/>
              <a:buNone/>
            </a:pPr>
            <a:r>
              <a:t/>
            </a:r>
            <a:endParaRPr b="1">
              <a:latin typeface="Helvetica Neue"/>
              <a:ea typeface="Helvetica Neue"/>
              <a:cs typeface="Helvetica Neue"/>
              <a:sym typeface="Helvetica Neue"/>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115"/>
          <p:cNvSpPr txBox="1"/>
          <p:nvPr>
            <p:ph type="title"/>
          </p:nvPr>
        </p:nvSpPr>
        <p:spPr>
          <a:xfrm>
            <a:off x="315549" y="234400"/>
            <a:ext cx="8791200" cy="1138500"/>
          </a:xfrm>
          <a:prstGeom prst="rect">
            <a:avLst/>
          </a:prstGeom>
          <a:noFill/>
          <a:ln>
            <a:noFill/>
          </a:ln>
        </p:spPr>
        <p:txBody>
          <a:bodyPr anchorCtr="0" anchor="ctr" bIns="32750" lIns="32750" spcFirstLastPara="1" rIns="32750" wrap="square" tIns="32750">
            <a:noAutofit/>
          </a:bodyPr>
          <a:lstStyle/>
          <a:p>
            <a:pPr indent="0" lvl="0" marL="0" rtl="0" algn="l">
              <a:lnSpc>
                <a:spcPct val="115000"/>
              </a:lnSpc>
              <a:spcBef>
                <a:spcPts val="0"/>
              </a:spcBef>
              <a:spcAft>
                <a:spcPts val="0"/>
              </a:spcAft>
              <a:buClr>
                <a:schemeClr val="dk1"/>
              </a:buClr>
              <a:buSzPts val="1100"/>
              <a:buFont typeface="Arial"/>
              <a:buNone/>
            </a:pPr>
            <a:r>
              <a:rPr lang="en" sz="2800">
                <a:solidFill>
                  <a:schemeClr val="dk1"/>
                </a:solidFill>
              </a:rPr>
              <a:t>Check</a:t>
            </a:r>
            <a:r>
              <a:rPr lang="en" sz="2800">
                <a:solidFill>
                  <a:schemeClr val="dk1"/>
                </a:solidFill>
              </a:rPr>
              <a:t> it out now:    </a:t>
            </a:r>
            <a:r>
              <a:rPr lang="en" sz="2800" u="sng">
                <a:solidFill>
                  <a:srgbClr val="434343"/>
                </a:solidFill>
                <a:hlinkClick r:id="rId3"/>
              </a:rPr>
              <a:t>goo.gl/wkHexj</a:t>
            </a:r>
            <a:endParaRPr sz="2800">
              <a:solidFill>
                <a:srgbClr val="434343"/>
              </a:solidFill>
            </a:endParaRPr>
          </a:p>
          <a:p>
            <a:pPr indent="-368300" lvl="0" marL="457200" rtl="0" algn="l">
              <a:spcBef>
                <a:spcPts val="0"/>
              </a:spcBef>
              <a:spcAft>
                <a:spcPts val="0"/>
              </a:spcAft>
              <a:buSzPts val="2200"/>
              <a:buChar char="●"/>
            </a:pPr>
            <a:r>
              <a:rPr lang="en" sz="2200">
                <a:solidFill>
                  <a:schemeClr val="dk1"/>
                </a:solidFill>
              </a:rPr>
              <a:t>Based on </a:t>
            </a:r>
            <a:r>
              <a:rPr lang="en" sz="2200" u="sng">
                <a:solidFill>
                  <a:srgbClr val="434343"/>
                </a:solidFill>
                <a:hlinkClick r:id="rId4"/>
              </a:rPr>
              <a:t>https://github.com/tensorflow/tensor2tensor</a:t>
            </a:r>
            <a:endParaRPr sz="2200">
              <a:solidFill>
                <a:srgbClr val="434343"/>
              </a:solidFill>
            </a:endParaRPr>
          </a:p>
        </p:txBody>
      </p:sp>
      <p:sp>
        <p:nvSpPr>
          <p:cNvPr id="773" name="Google Shape;773;p115"/>
          <p:cNvSpPr txBox="1"/>
          <p:nvPr>
            <p:ph idx="1" type="body"/>
          </p:nvPr>
        </p:nvSpPr>
        <p:spPr>
          <a:xfrm>
            <a:off x="312750" y="1260786"/>
            <a:ext cx="8901300" cy="3770700"/>
          </a:xfrm>
          <a:prstGeom prst="rect">
            <a:avLst/>
          </a:prstGeom>
          <a:noFill/>
          <a:ln>
            <a:noFill/>
          </a:ln>
        </p:spPr>
        <p:txBody>
          <a:bodyPr anchorCtr="0" anchor="t" bIns="32750" lIns="32750" spcFirstLastPara="1" rIns="32750" wrap="square" tIns="32750">
            <a:noAutofit/>
          </a:bodyPr>
          <a:lstStyle/>
          <a:p>
            <a:pPr indent="-368300" lvl="0" marL="457200" marR="0" rtl="0" algn="l">
              <a:lnSpc>
                <a:spcPct val="150000"/>
              </a:lnSpc>
              <a:spcBef>
                <a:spcPts val="0"/>
              </a:spcBef>
              <a:spcAft>
                <a:spcPts val="0"/>
              </a:spcAft>
              <a:buSzPts val="2200"/>
              <a:buChar char="●"/>
            </a:pPr>
            <a:r>
              <a:rPr lang="en" sz="2200"/>
              <a:t>Easy to use data-sets and models code on github, </a:t>
            </a:r>
            <a:r>
              <a:rPr lang="en" sz="2200" u="sng">
                <a:solidFill>
                  <a:srgbClr val="434343"/>
                </a:solidFill>
                <a:hlinkClick r:id="rId5"/>
              </a:rPr>
              <a:t>tutorials</a:t>
            </a:r>
            <a:r>
              <a:rPr lang="en" sz="2200"/>
              <a:t>, ...</a:t>
            </a:r>
            <a:endParaRPr sz="2200"/>
          </a:p>
          <a:p>
            <a:pPr indent="-368300" lvl="0" marL="457200" marR="0" rtl="0" algn="l">
              <a:lnSpc>
                <a:spcPct val="150000"/>
              </a:lnSpc>
              <a:spcBef>
                <a:spcPts val="0"/>
              </a:spcBef>
              <a:spcAft>
                <a:spcPts val="0"/>
              </a:spcAft>
              <a:buSzPts val="2200"/>
              <a:buChar char="●"/>
            </a:pPr>
            <a:r>
              <a:rPr lang="en" sz="2200"/>
              <a:t>Community: external contributors (many 100+ LOC), 700+ forks, …</a:t>
            </a:r>
            <a:endParaRPr sz="2200"/>
          </a:p>
          <a:p>
            <a:pPr indent="-368300" lvl="0" marL="457200" marR="0" rtl="0" algn="l">
              <a:lnSpc>
                <a:spcPct val="150000"/>
              </a:lnSpc>
              <a:spcBef>
                <a:spcPts val="0"/>
              </a:spcBef>
              <a:spcAft>
                <a:spcPts val="0"/>
              </a:spcAft>
              <a:buSzPts val="2200"/>
              <a:buChar char="●"/>
            </a:pPr>
            <a:r>
              <a:rPr lang="en" sz="2200"/>
              <a:t>SOTA on NLP (translation, lm, summarization), image classification, ...</a:t>
            </a:r>
            <a:endParaRPr sz="2200"/>
          </a:p>
          <a:p>
            <a:pPr indent="-368300" lvl="0" marL="457200" marR="0" rtl="0" algn="l">
              <a:lnSpc>
                <a:spcPct val="200000"/>
              </a:lnSpc>
              <a:spcBef>
                <a:spcPts val="0"/>
              </a:spcBef>
              <a:spcAft>
                <a:spcPts val="0"/>
              </a:spcAft>
              <a:buSzPts val="2200"/>
              <a:buChar char="●"/>
            </a:pPr>
            <a:r>
              <a:rPr lang="en" sz="2200"/>
              <a:t>Train on Cloud ML and Cloud TPUs, tested </a:t>
            </a:r>
            <a:r>
              <a:rPr lang="en" sz="2200">
                <a:solidFill>
                  <a:schemeClr val="dk1"/>
                </a:solidFill>
              </a:rPr>
              <a:t>pretrained models</a:t>
            </a:r>
            <a:endParaRPr sz="2200">
              <a:solidFill>
                <a:schemeClr val="dk1"/>
              </a:solidFill>
            </a:endParaRPr>
          </a:p>
          <a:p>
            <a:pPr indent="0" lvl="0" marL="0" marR="0" rtl="0" algn="l">
              <a:lnSpc>
                <a:spcPct val="150000"/>
              </a:lnSpc>
              <a:spcBef>
                <a:spcPts val="1000"/>
              </a:spcBef>
              <a:spcAft>
                <a:spcPts val="0"/>
              </a:spcAft>
              <a:buNone/>
            </a:pPr>
            <a:r>
              <a:rPr lang="en" sz="2800"/>
              <a:t>In the future:</a:t>
            </a:r>
            <a:endParaRPr sz="2800"/>
          </a:p>
          <a:p>
            <a:pPr indent="-368300" lvl="0" marL="457200" marR="0" rtl="0" algn="l">
              <a:lnSpc>
                <a:spcPct val="150000"/>
              </a:lnSpc>
              <a:spcBef>
                <a:spcPts val="0"/>
              </a:spcBef>
              <a:spcAft>
                <a:spcPts val="0"/>
              </a:spcAft>
              <a:buSzPts val="2200"/>
              <a:buChar char="●"/>
            </a:pPr>
            <a:r>
              <a:rPr lang="en" sz="2200">
                <a:solidFill>
                  <a:schemeClr val="dk1"/>
                </a:solidFill>
              </a:rPr>
              <a:t>How will realistic text, image and video generation change society?</a:t>
            </a:r>
            <a:endParaRPr sz="2200"/>
          </a:p>
          <a:p>
            <a:pPr indent="-368300" lvl="0" marL="457200" marR="0" rtl="0" algn="l">
              <a:lnSpc>
                <a:spcPct val="150000"/>
              </a:lnSpc>
              <a:spcBef>
                <a:spcPts val="0"/>
              </a:spcBef>
              <a:spcAft>
                <a:spcPts val="0"/>
              </a:spcAft>
              <a:buSzPts val="2200"/>
              <a:buChar char="●"/>
            </a:pPr>
            <a:r>
              <a:rPr lang="en" sz="2200"/>
              <a:t>Will large-scale multi-task models show more general intelligence?</a:t>
            </a: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5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Parsing with sequence-to-sequence LSTMs</a:t>
            </a:r>
            <a:endParaRPr/>
          </a:p>
        </p:txBody>
      </p:sp>
      <p:sp>
        <p:nvSpPr>
          <p:cNvPr id="232" name="Google Shape;232;p59"/>
          <p:cNvSpPr txBox="1"/>
          <p:nvPr/>
        </p:nvSpPr>
        <p:spPr>
          <a:xfrm>
            <a:off x="427300" y="1952200"/>
            <a:ext cx="8296500" cy="2901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arenBoth"/>
            </a:pPr>
            <a:r>
              <a:rPr lang="en" sz="1800"/>
              <a:t>Represent the tree as a sequence.</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800"/>
              <a:t>(2) Generate data and train a sequence-to-sequence LSTM model.</a:t>
            </a:r>
            <a:endParaRPr sz="1800"/>
          </a:p>
          <a:p>
            <a:pPr indent="0" lvl="0" marL="0" rtl="0" algn="l">
              <a:lnSpc>
                <a:spcPct val="115000"/>
              </a:lnSpc>
              <a:spcBef>
                <a:spcPts val="0"/>
              </a:spcBef>
              <a:spcAft>
                <a:spcPts val="0"/>
              </a:spcAft>
              <a:buNone/>
            </a:pPr>
            <a:r>
              <a:rPr lang="en" sz="1800"/>
              <a:t>(3) Results: </a:t>
            </a:r>
            <a:r>
              <a:rPr lang="en" sz="1800">
                <a:solidFill>
                  <a:schemeClr val="accent2"/>
                </a:solidFill>
              </a:rPr>
              <a:t>92.8</a:t>
            </a:r>
            <a:r>
              <a:rPr lang="en" sz="1800"/>
              <a:t> F1 score vs </a:t>
            </a:r>
            <a:r>
              <a:rPr lang="en" sz="1800">
                <a:solidFill>
                  <a:schemeClr val="accent2"/>
                </a:solidFill>
              </a:rPr>
              <a:t>92.4</a:t>
            </a:r>
            <a:r>
              <a:rPr lang="en" sz="1800"/>
              <a:t> previous best </a:t>
            </a:r>
            <a:r>
              <a:rPr lang="en" sz="1800">
                <a:solidFill>
                  <a:schemeClr val="dk1"/>
                </a:solidFill>
              </a:rPr>
              <a:t>[Vinyals &amp; Kaiser et al., 2014]</a:t>
            </a:r>
            <a:endParaRPr sz="1800"/>
          </a:p>
        </p:txBody>
      </p:sp>
      <p:pic>
        <p:nvPicPr>
          <p:cNvPr descr="parsing_linearize.png" id="233" name="Google Shape;233;p59"/>
          <p:cNvPicPr preferRelativeResize="0"/>
          <p:nvPr/>
        </p:nvPicPr>
        <p:blipFill>
          <a:blip r:embed="rId3">
            <a:alphaModFix/>
          </a:blip>
          <a:stretch>
            <a:fillRect/>
          </a:stretch>
        </p:blipFill>
        <p:spPr>
          <a:xfrm>
            <a:off x="2611650" y="2394675"/>
            <a:ext cx="4858774" cy="17804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6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Language modeling with LSTMs</a:t>
            </a:r>
            <a:endParaRPr/>
          </a:p>
        </p:txBody>
      </p:sp>
      <p:sp>
        <p:nvSpPr>
          <p:cNvPr id="239" name="Google Shape;239;p60"/>
          <p:cNvSpPr txBox="1"/>
          <p:nvPr/>
        </p:nvSpPr>
        <p:spPr>
          <a:xfrm>
            <a:off x="427300" y="1952200"/>
            <a:ext cx="8491200" cy="2901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t>Language model performance is measured in </a:t>
            </a:r>
            <a:r>
              <a:rPr lang="en" sz="1800">
                <a:solidFill>
                  <a:schemeClr val="accent2"/>
                </a:solidFill>
              </a:rPr>
              <a:t>perplexity</a:t>
            </a:r>
            <a:r>
              <a:rPr lang="en" sz="1800"/>
              <a:t> (lower is better).</a:t>
            </a:r>
            <a:endParaRPr sz="1800"/>
          </a:p>
          <a:p>
            <a:pPr indent="-342900" lvl="0" marL="457200" rtl="0" algn="l">
              <a:lnSpc>
                <a:spcPct val="115000"/>
              </a:lnSpc>
              <a:spcBef>
                <a:spcPts val="0"/>
              </a:spcBef>
              <a:spcAft>
                <a:spcPts val="0"/>
              </a:spcAft>
              <a:buSzPts val="1800"/>
              <a:buChar char="●"/>
            </a:pPr>
            <a:r>
              <a:rPr lang="en" sz="1800"/>
              <a:t>Kneser-Ney 5-gram:			</a:t>
            </a:r>
            <a:r>
              <a:rPr lang="en" sz="1800">
                <a:solidFill>
                  <a:schemeClr val="accent2"/>
                </a:solidFill>
              </a:rPr>
              <a:t>67.6</a:t>
            </a:r>
            <a:r>
              <a:rPr lang="en" sz="1800"/>
              <a:t>		</a:t>
            </a:r>
            <a:r>
              <a:rPr lang="en" sz="1800">
                <a:solidFill>
                  <a:schemeClr val="dk1"/>
                </a:solidFill>
              </a:rPr>
              <a:t>[Chelba et al., 2013]</a:t>
            </a:r>
            <a:endParaRPr sz="1800">
              <a:solidFill>
                <a:schemeClr val="dk1"/>
              </a:solidFill>
            </a:endParaRPr>
          </a:p>
          <a:p>
            <a:pPr indent="-342900" lvl="0" marL="457200" rtl="0" algn="l">
              <a:lnSpc>
                <a:spcPct val="115000"/>
              </a:lnSpc>
              <a:spcBef>
                <a:spcPts val="0"/>
              </a:spcBef>
              <a:spcAft>
                <a:spcPts val="0"/>
              </a:spcAft>
              <a:buSzPts val="1800"/>
              <a:buChar char="●"/>
            </a:pPr>
            <a:r>
              <a:rPr lang="en" sz="1800"/>
              <a:t>RNN-1024 + 9-gram:			</a:t>
            </a:r>
            <a:r>
              <a:rPr lang="en" sz="1800">
                <a:solidFill>
                  <a:schemeClr val="accent2"/>
                </a:solidFill>
              </a:rPr>
              <a:t>51.3	</a:t>
            </a:r>
            <a:r>
              <a:rPr lang="en" sz="1800"/>
              <a:t>	</a:t>
            </a:r>
            <a:r>
              <a:rPr lang="en" sz="1800">
                <a:solidFill>
                  <a:schemeClr val="dk1"/>
                </a:solidFill>
              </a:rPr>
              <a:t>[Chelba et al., 2013]</a:t>
            </a:r>
            <a:endParaRPr sz="1800"/>
          </a:p>
          <a:p>
            <a:pPr indent="-342900" lvl="0" marL="457200" rtl="0" algn="l">
              <a:lnSpc>
                <a:spcPct val="115000"/>
              </a:lnSpc>
              <a:spcBef>
                <a:spcPts val="0"/>
              </a:spcBef>
              <a:spcAft>
                <a:spcPts val="0"/>
              </a:spcAft>
              <a:buSzPts val="1800"/>
              <a:buChar char="●"/>
            </a:pPr>
            <a:r>
              <a:rPr lang="en" sz="1800"/>
              <a:t>LSTM-512-512:				</a:t>
            </a:r>
            <a:r>
              <a:rPr lang="en" sz="1800">
                <a:solidFill>
                  <a:schemeClr val="accent2"/>
                </a:solidFill>
              </a:rPr>
              <a:t>54.1</a:t>
            </a:r>
            <a:r>
              <a:rPr lang="en" sz="1800"/>
              <a:t>		</a:t>
            </a:r>
            <a:r>
              <a:rPr lang="en" sz="1800">
                <a:solidFill>
                  <a:schemeClr val="dk1"/>
                </a:solidFill>
              </a:rPr>
              <a:t>[Józefowicz et al., 2016]</a:t>
            </a:r>
            <a:endParaRPr sz="1800"/>
          </a:p>
          <a:p>
            <a:pPr indent="-342900" lvl="0" marL="457200" rtl="0" algn="l">
              <a:lnSpc>
                <a:spcPct val="115000"/>
              </a:lnSpc>
              <a:spcBef>
                <a:spcPts val="0"/>
              </a:spcBef>
              <a:spcAft>
                <a:spcPts val="0"/>
              </a:spcAft>
              <a:buSzPts val="1800"/>
              <a:buChar char="●"/>
            </a:pPr>
            <a:r>
              <a:rPr lang="en" sz="1800"/>
              <a:t>2-layer LSTM-8192-1024:		</a:t>
            </a:r>
            <a:r>
              <a:rPr lang="en" sz="1800">
                <a:solidFill>
                  <a:schemeClr val="accent2"/>
                </a:solidFill>
              </a:rPr>
              <a:t>30.6</a:t>
            </a:r>
            <a:r>
              <a:rPr lang="en" sz="1800"/>
              <a:t>		</a:t>
            </a:r>
            <a:r>
              <a:rPr lang="en" sz="1800">
                <a:solidFill>
                  <a:schemeClr val="dk1"/>
                </a:solidFill>
              </a:rPr>
              <a:t>[Józefowicz et al., 2016]</a:t>
            </a:r>
            <a:endParaRPr sz="1800">
              <a:solidFill>
                <a:schemeClr val="dk1"/>
              </a:solidFill>
            </a:endParaRPr>
          </a:p>
          <a:p>
            <a:pPr indent="-342900" lvl="0" marL="457200" rtl="0" algn="l">
              <a:lnSpc>
                <a:spcPct val="115000"/>
              </a:lnSpc>
              <a:spcBef>
                <a:spcPts val="0"/>
              </a:spcBef>
              <a:spcAft>
                <a:spcPts val="0"/>
              </a:spcAft>
              <a:buSzPts val="1800"/>
              <a:buChar char="●"/>
            </a:pPr>
            <a:r>
              <a:rPr lang="en" sz="1800"/>
              <a:t>2-l.-LSTM-4096-1024+MoE:	</a:t>
            </a:r>
            <a:r>
              <a:rPr lang="en" sz="1800">
                <a:solidFill>
                  <a:schemeClr val="accent2"/>
                </a:solidFill>
              </a:rPr>
              <a:t>28.0	</a:t>
            </a:r>
            <a:r>
              <a:rPr lang="en" sz="1800"/>
              <a:t>	</a:t>
            </a:r>
            <a:r>
              <a:rPr lang="en" sz="1800">
                <a:solidFill>
                  <a:schemeClr val="dk1"/>
                </a:solidFill>
              </a:rPr>
              <a:t>[Shazeer &amp; Mirhoseini et al., 2016]</a:t>
            </a:r>
            <a:endParaRPr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0" lvl="0" marL="0" rtl="0" algn="l">
              <a:lnSpc>
                <a:spcPct val="115000"/>
              </a:lnSpc>
              <a:spcBef>
                <a:spcPts val="0"/>
              </a:spcBef>
              <a:spcAft>
                <a:spcPts val="0"/>
              </a:spcAft>
              <a:buNone/>
            </a:pPr>
            <a:r>
              <a:rPr lang="en" sz="1800"/>
              <a:t>Model size seems to be the decisive factor.</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6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Language modeling with LSTMs: Examples</a:t>
            </a:r>
            <a:endParaRPr/>
          </a:p>
        </p:txBody>
      </p:sp>
      <p:sp>
        <p:nvSpPr>
          <p:cNvPr id="245" name="Google Shape;245;p61"/>
          <p:cNvSpPr txBox="1"/>
          <p:nvPr/>
        </p:nvSpPr>
        <p:spPr>
          <a:xfrm>
            <a:off x="427300" y="1952200"/>
            <a:ext cx="8574600" cy="2901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chemeClr val="dk1"/>
                </a:solidFill>
              </a:rPr>
              <a:t>Raw (not hand-selected) sampled sentences:		[Józefowicz et al., 2016]</a:t>
            </a:r>
            <a:endParaRPr sz="1800">
              <a:solidFill>
                <a:schemeClr val="dk1"/>
              </a:solidFill>
            </a:endParaRPr>
          </a:p>
          <a:p>
            <a:pPr indent="0" lvl="0" marL="0" rtl="0" algn="l">
              <a:lnSpc>
                <a:spcPct val="115000"/>
              </a:lnSpc>
              <a:spcBef>
                <a:spcPts val="0"/>
              </a:spcBef>
              <a:spcAft>
                <a:spcPts val="0"/>
              </a:spcAft>
              <a:buNone/>
            </a:pPr>
            <a:r>
              <a:rPr lang="en" sz="1800"/>
              <a:t>About 800 people gathered at Hever Castle on Long Beach from noon to 2pm , three to four times that of the funeral cortege .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800"/>
              <a:t>It is now known that coffee and cacao products can do no harm on the body .</a:t>
            </a:r>
            <a:endParaRPr sz="1800"/>
          </a:p>
          <a:p>
            <a:pPr indent="0" lvl="0" marL="0" rtl="0" algn="l">
              <a:lnSpc>
                <a:spcPct val="115000"/>
              </a:lnSpc>
              <a:spcBef>
                <a:spcPts val="0"/>
              </a:spcBef>
              <a:spcAft>
                <a:spcPts val="0"/>
              </a:spcAft>
              <a:buNone/>
            </a:pPr>
            <a:r>
              <a:t/>
            </a:r>
            <a:endParaRPr sz="1800"/>
          </a:p>
          <a:p>
            <a:pPr indent="0" lvl="0" marL="0" rtl="0" algn="l">
              <a:lnSpc>
                <a:spcPct val="115000"/>
              </a:lnSpc>
              <a:spcBef>
                <a:spcPts val="0"/>
              </a:spcBef>
              <a:spcAft>
                <a:spcPts val="0"/>
              </a:spcAft>
              <a:buNone/>
            </a:pPr>
            <a:r>
              <a:rPr lang="en" sz="1800"/>
              <a:t>Yuri Zhirkov was in attendance at the Stamford Bridge at the start of the second half but neither Drogba nor Malouda was able to push on through the Barcelona defence .</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4285F4"/>
      </a:accent1>
      <a:accent2>
        <a:srgbClr val="DB4437"/>
      </a:accent2>
      <a:accent3>
        <a:srgbClr val="3F3F3F"/>
      </a:accent3>
      <a:accent4>
        <a:srgbClr val="254A89"/>
      </a:accent4>
      <a:accent5>
        <a:srgbClr val="7B261F"/>
      </a:accent5>
      <a:accent6>
        <a:srgbClr val="232323"/>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